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0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95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22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31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414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82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37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3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574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8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FDC4-1704-0E47-8C9B-583DDAF002B9}" type="datetimeFigureOut">
              <a:rPr lang="fi-FI" smtClean="0"/>
              <a:t>9.10.2013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FFC9-6757-F04F-B886-68A573F7DC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79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091013 Päihdepäivät</a:t>
            </a:r>
            <a:br>
              <a:rPr lang="fi-FI" dirty="0" smtClean="0"/>
            </a:br>
            <a:r>
              <a:rPr lang="fi-FI" dirty="0" smtClean="0"/>
              <a:t>- paneeli </a:t>
            </a:r>
            <a:r>
              <a:rPr lang="fi-FI" dirty="0" err="1" smtClean="0"/>
              <a:t>opioidikorvaushoidosta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Vaj</a:t>
            </a:r>
            <a:r>
              <a:rPr lang="fi-FI" dirty="0" smtClean="0"/>
              <a:t> </a:t>
            </a:r>
            <a:r>
              <a:rPr lang="fi-FI" dirty="0" err="1" smtClean="0"/>
              <a:t>yl</a:t>
            </a:r>
            <a:r>
              <a:rPr lang="fi-FI" dirty="0" smtClean="0"/>
              <a:t> </a:t>
            </a:r>
            <a:r>
              <a:rPr lang="fi-FI" dirty="0" err="1" smtClean="0"/>
              <a:t>juha</a:t>
            </a:r>
            <a:r>
              <a:rPr lang="fi-FI" dirty="0" smtClean="0"/>
              <a:t> </a:t>
            </a:r>
            <a:r>
              <a:rPr lang="fi-FI" dirty="0" err="1" smtClean="0"/>
              <a:t>kemppinen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457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Opioidikorvaushoitopotilaat</a:t>
            </a:r>
            <a:r>
              <a:rPr lang="fi-FI" dirty="0" smtClean="0"/>
              <a:t> ( </a:t>
            </a:r>
            <a:r>
              <a:rPr lang="fi-FI" dirty="0" err="1" smtClean="0"/>
              <a:t>KH-potilas</a:t>
            </a:r>
            <a:r>
              <a:rPr lang="fi-FI" dirty="0" smtClean="0"/>
              <a:t>) ovat kaikista kalleimpia hoidettavia potilaita </a:t>
            </a:r>
            <a:r>
              <a:rPr lang="fi-FI" dirty="0" err="1" smtClean="0"/>
              <a:t>Eksoten</a:t>
            </a:r>
            <a:r>
              <a:rPr lang="fi-FI" dirty="0" smtClean="0"/>
              <a:t> mielenterveys- ja päihdepalveluissa; KH ei ole halpaa hoitoa</a:t>
            </a:r>
          </a:p>
          <a:p>
            <a:r>
              <a:rPr lang="fi-FI" dirty="0" err="1" smtClean="0"/>
              <a:t>KH-potilaat</a:t>
            </a:r>
            <a:r>
              <a:rPr lang="fi-FI" dirty="0" smtClean="0"/>
              <a:t> muodostavat samanlaisen ongelman kuin terveyskeskuksen kroonikkopotilaat: 10 % potilaista kuluttaa 80-90% resursseista (</a:t>
            </a:r>
            <a:r>
              <a:rPr lang="fi-FI" dirty="0" err="1" smtClean="0"/>
              <a:t>Pareto-periaate</a:t>
            </a:r>
            <a:r>
              <a:rPr lang="fi-FI" dirty="0" smtClean="0"/>
              <a:t>!)</a:t>
            </a:r>
          </a:p>
          <a:p>
            <a:r>
              <a:rPr lang="fi-FI" dirty="0" smtClean="0"/>
              <a:t>Eniten käyntejä on meillä </a:t>
            </a:r>
            <a:r>
              <a:rPr lang="fi-FI" dirty="0" err="1" smtClean="0"/>
              <a:t>KH-potilaalla</a:t>
            </a:r>
            <a:r>
              <a:rPr lang="fi-FI" dirty="0" smtClean="0"/>
              <a:t> kolmen vuoden aikana: noin 1500 käyntiä, hän on tavannut 64 eri työntekijää – </a:t>
            </a:r>
            <a:r>
              <a:rPr lang="fi-FI" dirty="0" err="1" smtClean="0"/>
              <a:t>KH-potilaat</a:t>
            </a:r>
            <a:r>
              <a:rPr lang="fi-FI" dirty="0" smtClean="0"/>
              <a:t> ovat potilaslogistiikan haastavimpia potilaita, erityisesti potilaalle itselleen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091013 Päihdepäivät</a:t>
            </a:r>
            <a:br>
              <a:rPr lang="fi-FI" dirty="0" smtClean="0"/>
            </a:br>
            <a:r>
              <a:rPr lang="fi-FI" dirty="0" smtClean="0"/>
              <a:t>- paneeli </a:t>
            </a:r>
            <a:r>
              <a:rPr lang="fi-FI" dirty="0" err="1" smtClean="0"/>
              <a:t>opioidikorvaushoidosta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540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KH-potilaat</a:t>
            </a:r>
            <a:r>
              <a:rPr lang="fi-FI" dirty="0" smtClean="0"/>
              <a:t> on syytä arvioida perusteellisesti jo korvaushoitoa aloitettaessa, koska heillä on aikuisten </a:t>
            </a:r>
            <a:r>
              <a:rPr lang="fi-FI" dirty="0" err="1" smtClean="0"/>
              <a:t>ADHD-potilaiden</a:t>
            </a:r>
            <a:r>
              <a:rPr lang="fi-FI" dirty="0" smtClean="0"/>
              <a:t> tapaan 3-5 oheissairautta ( ns. kolmoisdiagnoosipotilaat), jotka hankaloittavat heidän hoitoaan</a:t>
            </a:r>
          </a:p>
          <a:p>
            <a:r>
              <a:rPr lang="fi-FI" dirty="0" err="1" smtClean="0"/>
              <a:t>KH-hoito</a:t>
            </a:r>
            <a:r>
              <a:rPr lang="fi-FI" dirty="0" smtClean="0"/>
              <a:t> on </a:t>
            </a:r>
            <a:r>
              <a:rPr lang="fi-FI" dirty="0" err="1" smtClean="0"/>
              <a:t>KH-hoitajille</a:t>
            </a:r>
            <a:r>
              <a:rPr lang="fi-FI" dirty="0" smtClean="0"/>
              <a:t> erittäin raskas ja vaativa hoitomuoto, koska potilailla on yksi tai useampi </a:t>
            </a:r>
            <a:r>
              <a:rPr lang="fi-FI" dirty="0" err="1" smtClean="0"/>
              <a:t>persoonallisuus(häiriö</a:t>
            </a:r>
            <a:r>
              <a:rPr lang="fi-FI" dirty="0" smtClean="0"/>
              <a:t>) – hoitajilla on oltava </a:t>
            </a:r>
            <a:r>
              <a:rPr lang="fi-FI" dirty="0" err="1" smtClean="0"/>
              <a:t>KH-vastaavan</a:t>
            </a:r>
            <a:r>
              <a:rPr lang="fi-FI" dirty="0" smtClean="0"/>
              <a:t> lääkärin ehdoton tuki takanaan (kirjallinen protokolla)</a:t>
            </a:r>
          </a:p>
          <a:p>
            <a:r>
              <a:rPr lang="fi-FI" dirty="0" smtClean="0"/>
              <a:t>Jos mahdollista niin korvaushoidon antaja on eri henkilö kuin potilaan omahoitaja – tehtävien kierto hoitajilla on suotavaa uupumisen estämiseksi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091013 Päihdepäivät</a:t>
            </a:r>
            <a:br>
              <a:rPr lang="fi-FI" dirty="0" smtClean="0"/>
            </a:br>
            <a:r>
              <a:rPr lang="fi-FI" dirty="0" smtClean="0"/>
              <a:t>- paneeli </a:t>
            </a:r>
            <a:r>
              <a:rPr lang="fi-FI" dirty="0" err="1" smtClean="0"/>
              <a:t>opioidikorvaushoidosta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355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Eksoten</a:t>
            </a:r>
            <a:r>
              <a:rPr lang="fi-FI" dirty="0" smtClean="0"/>
              <a:t> valinta </a:t>
            </a:r>
            <a:r>
              <a:rPr lang="fi-FI" dirty="0" err="1" smtClean="0"/>
              <a:t>KH-lääkkeeksi</a:t>
            </a:r>
            <a:r>
              <a:rPr lang="fi-FI" dirty="0" smtClean="0"/>
              <a:t> on metadoni, koska se on: </a:t>
            </a:r>
          </a:p>
          <a:p>
            <a:pPr lvl="1"/>
            <a:r>
              <a:rPr lang="fi-FI" dirty="0" smtClean="0"/>
              <a:t> nopeasti </a:t>
            </a:r>
            <a:r>
              <a:rPr lang="fi-FI" smtClean="0"/>
              <a:t>ja helposti annosteltava </a:t>
            </a:r>
            <a:r>
              <a:rPr lang="fi-FI" dirty="0" smtClean="0"/>
              <a:t>( 15 minuutissa hoitaja on jakanut lääkkeen ja kirjannut sen sairauskertomukseen, se mahdollistaa suuremman potilasmäärän hoidon </a:t>
            </a:r>
            <a:r>
              <a:rPr lang="fi-FI" dirty="0" err="1" smtClean="0"/>
              <a:t>KH:ssa</a:t>
            </a:r>
            <a:r>
              <a:rPr lang="fi-FI" dirty="0" smtClean="0"/>
              <a:t>), </a:t>
            </a:r>
          </a:p>
          <a:p>
            <a:pPr lvl="1"/>
            <a:r>
              <a:rPr lang="fi-FI" dirty="0" smtClean="0"/>
              <a:t>sen katukauppaan jakelu on paljon vähäisempää kuin </a:t>
            </a:r>
            <a:r>
              <a:rPr lang="fi-FI" dirty="0" err="1" smtClean="0"/>
              <a:t>Suboxonen</a:t>
            </a:r>
            <a:r>
              <a:rPr lang="fi-FI" dirty="0" smtClean="0"/>
              <a:t> ( vrt. </a:t>
            </a:r>
            <a:r>
              <a:rPr lang="fi-FI" dirty="0" err="1"/>
              <a:t>d</a:t>
            </a:r>
            <a:r>
              <a:rPr lang="fi-FI" dirty="0" err="1" smtClean="0"/>
              <a:t>iversio-ongelmien</a:t>
            </a:r>
            <a:r>
              <a:rPr lang="fi-FI" dirty="0" smtClean="0"/>
              <a:t> Ruotsin päätös) ja </a:t>
            </a:r>
          </a:p>
          <a:p>
            <a:pPr lvl="1"/>
            <a:r>
              <a:rPr lang="fi-FI" dirty="0" smtClean="0"/>
              <a:t>se on 7 – </a:t>
            </a:r>
            <a:r>
              <a:rPr lang="fi-FI" dirty="0" err="1" smtClean="0"/>
              <a:t>kertaisesti</a:t>
            </a:r>
            <a:r>
              <a:rPr lang="fi-FI" dirty="0" smtClean="0"/>
              <a:t> halvempaa kuin </a:t>
            </a:r>
            <a:r>
              <a:rPr lang="fi-FI" dirty="0" err="1" smtClean="0"/>
              <a:t>buprenorfiini-naloksoni</a:t>
            </a:r>
            <a:r>
              <a:rPr lang="fi-FI" dirty="0" smtClean="0"/>
              <a:t> (kustannustehokas hoito)</a:t>
            </a:r>
          </a:p>
          <a:p>
            <a:pPr lvl="1"/>
            <a:r>
              <a:rPr lang="fi-FI" dirty="0" smtClean="0"/>
              <a:t>Myös raskaana oleville voi käyttää metadonia ( New South Wales- suositus 2006)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091013 Päihdepäivät</a:t>
            </a:r>
            <a:br>
              <a:rPr lang="fi-FI" dirty="0" smtClean="0"/>
            </a:br>
            <a:r>
              <a:rPr lang="fi-FI" dirty="0" smtClean="0"/>
              <a:t>- paneeli </a:t>
            </a:r>
            <a:r>
              <a:rPr lang="fi-FI" dirty="0" err="1" smtClean="0"/>
              <a:t>opioidikorvaushoidosta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0015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265</Words>
  <Application>Microsoft Macintosh PowerPoint</Application>
  <PresentationFormat>Näytössä katseltava diaesitys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091013 Päihdepäivät - paneeli opioidikorvaushoidosta</vt:lpstr>
      <vt:lpstr>091013 Päihdepäivät - paneeli opioidikorvaushoidosta</vt:lpstr>
      <vt:lpstr>091013 Päihdepäivät - paneeli opioidikorvaushoidosta</vt:lpstr>
      <vt:lpstr>091013 Päihdepäivät - paneeli opioidikorvaushoidosta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091013 Päihdepäivät - paneeli opioidikorvaushoidosta</dc:title>
  <dc:creator>Juha Kemppinen</dc:creator>
  <cp:lastModifiedBy>Juha Kemppinen</cp:lastModifiedBy>
  <cp:revision>3</cp:revision>
  <dcterms:created xsi:type="dcterms:W3CDTF">2013-10-09T01:31:38Z</dcterms:created>
  <dcterms:modified xsi:type="dcterms:W3CDTF">2013-10-09T01:54:03Z</dcterms:modified>
</cp:coreProperties>
</file>