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405C9-A4B1-48A3-9D65-1F23A084D95D}" type="datetimeFigureOut">
              <a:rPr lang="fi-FI" smtClean="0"/>
              <a:t>19.4.2010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590FE-AA58-4B1E-8623-1C26F38FDE2B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590FE-AA58-4B1E-8623-1C26F38FDE2B}" type="slidenum">
              <a:rPr lang="fi-FI" smtClean="0"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55827-DDB7-4625-90E6-0601637C9345}" type="slidenum">
              <a:rPr lang="fi-FI"/>
              <a:pPr/>
              <a:t>2</a:t>
            </a:fld>
            <a:endParaRPr lang="fi-FI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58CE9-99E8-4BE9-A68D-A33773EDBF18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3349-B072-479C-89E5-DF5B50305935}" type="datetime1">
              <a:rPr lang="fi-FI" smtClean="0"/>
              <a:t>19.4.2010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48D46-8E30-4F4C-8130-1FF8E4EB579D}" type="datetime1">
              <a:rPr lang="fi-FI" smtClean="0"/>
              <a:t>19.4.2010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344B-3F15-4366-9663-131FACB92134}" type="datetime1">
              <a:rPr lang="fi-FI" smtClean="0"/>
              <a:t>19.4.2010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E167-55CE-40E7-B8CE-B690DCC92E32}" type="datetime1">
              <a:rPr lang="fi-FI" smtClean="0"/>
              <a:t>19.4.2010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CC16-0A45-430A-80E3-DFFC490DF5E7}" type="datetime1">
              <a:rPr lang="fi-FI" smtClean="0"/>
              <a:t>19.4.2010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D50D-86EF-4D61-9997-4E2072696BF8}" type="datetime1">
              <a:rPr lang="fi-FI" smtClean="0"/>
              <a:t>19.4.2010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929B-C113-4BF8-BB6A-6E6D979C19A9}" type="datetime1">
              <a:rPr lang="fi-FI" smtClean="0"/>
              <a:t>19.4.2010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5399-2738-47CA-8FBB-7BB2D7486A34}" type="datetime1">
              <a:rPr lang="fi-FI" smtClean="0"/>
              <a:t>19.4.2010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8B4C3-C43D-460F-8BAD-79AB2A06687B}" type="datetime1">
              <a:rPr lang="fi-FI" smtClean="0"/>
              <a:t>19.4.2010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0624-9A2B-4029-A555-D6DABFF3A435}" type="datetime1">
              <a:rPr lang="fi-FI" smtClean="0"/>
              <a:t>19.4.2010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21927-6227-4AB7-BA2F-BBF8F7722408}" type="datetime1">
              <a:rPr lang="fi-FI" smtClean="0"/>
              <a:t>19.4.2010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4219-B5E2-4EE8-82F2-4AF6ACEB448D}" type="datetime1">
              <a:rPr lang="fi-FI" smtClean="0"/>
              <a:t>19.4.2010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A68C1-0D06-4792-9B36-E009A7D2F346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Amfetamiinien ja stimulanttien käyttöön liittyvät ongelmat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©Juha Kemppinen 2005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prodromal schi xt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8424863" cy="6022975"/>
          </a:xfrm>
          <a:prstGeom prst="rect">
            <a:avLst/>
          </a:prstGeom>
          <a:noFill/>
        </p:spPr>
      </p:pic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58750" y="92075"/>
            <a:ext cx="8326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400" b="1" dirty="0" smtClean="0"/>
              <a:t>Metamfetamiiniin </a:t>
            </a:r>
            <a:r>
              <a:rPr lang="fi-FI" sz="2400" b="1" dirty="0"/>
              <a:t>liittyvä </a:t>
            </a:r>
            <a:r>
              <a:rPr lang="fi-FI" sz="2400" b="1" dirty="0" smtClean="0"/>
              <a:t>harhaisuus – stimulanttien sivuoireet </a:t>
            </a:r>
            <a:endParaRPr lang="fi-FI" sz="2400" b="1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</p:spPr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  <p:sp>
        <p:nvSpPr>
          <p:cNvPr id="5" name="Tekstikehys 4"/>
          <p:cNvSpPr txBox="1"/>
          <p:nvPr/>
        </p:nvSpPr>
        <p:spPr>
          <a:xfrm>
            <a:off x="1714480" y="2000240"/>
            <a:ext cx="804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Kuulo-</a:t>
            </a:r>
          </a:p>
          <a:p>
            <a:r>
              <a:rPr lang="fi-FI" dirty="0" smtClean="0"/>
              <a:t>harhat</a:t>
            </a:r>
            <a:endParaRPr lang="fi-FI" dirty="0"/>
          </a:p>
        </p:txBody>
      </p:sp>
      <p:sp>
        <p:nvSpPr>
          <p:cNvPr id="6" name="Tekstikehys 5"/>
          <p:cNvSpPr txBox="1"/>
          <p:nvPr/>
        </p:nvSpPr>
        <p:spPr>
          <a:xfrm>
            <a:off x="2357422" y="2357430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Vainoamis-</a:t>
            </a:r>
          </a:p>
          <a:p>
            <a:r>
              <a:rPr lang="fi-FI" dirty="0" smtClean="0"/>
              <a:t>harhaluulot</a:t>
            </a:r>
            <a:endParaRPr lang="fi-FI" dirty="0"/>
          </a:p>
        </p:txBody>
      </p:sp>
      <p:sp>
        <p:nvSpPr>
          <p:cNvPr id="7" name="Tekstikehys 6"/>
          <p:cNvSpPr txBox="1"/>
          <p:nvPr/>
        </p:nvSpPr>
        <p:spPr>
          <a:xfrm>
            <a:off x="3643306" y="2571744"/>
            <a:ext cx="63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Sala-</a:t>
            </a:r>
          </a:p>
          <a:p>
            <a:r>
              <a:rPr lang="fi-FI" dirty="0" smtClean="0"/>
              <a:t>liitot</a:t>
            </a:r>
            <a:endParaRPr lang="fi-FI" dirty="0"/>
          </a:p>
        </p:txBody>
      </p:sp>
      <p:sp>
        <p:nvSpPr>
          <p:cNvPr id="8" name="Tekstikehys 7"/>
          <p:cNvSpPr txBox="1"/>
          <p:nvPr/>
        </p:nvSpPr>
        <p:spPr>
          <a:xfrm>
            <a:off x="4429124" y="3143248"/>
            <a:ext cx="804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Näkö-</a:t>
            </a:r>
          </a:p>
          <a:p>
            <a:r>
              <a:rPr lang="fi-FI" dirty="0" smtClean="0"/>
              <a:t>harhat</a:t>
            </a:r>
            <a:endParaRPr lang="fi-FI" dirty="0"/>
          </a:p>
        </p:txBody>
      </p:sp>
      <p:sp>
        <p:nvSpPr>
          <p:cNvPr id="9" name="Tekstikehys 8"/>
          <p:cNvSpPr txBox="1"/>
          <p:nvPr/>
        </p:nvSpPr>
        <p:spPr>
          <a:xfrm>
            <a:off x="5214942" y="3214686"/>
            <a:ext cx="1167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Ajatusten</a:t>
            </a:r>
          </a:p>
          <a:p>
            <a:r>
              <a:rPr lang="fi-FI" dirty="0" smtClean="0"/>
              <a:t>lukeminen</a:t>
            </a:r>
            <a:endParaRPr lang="fi-FI" dirty="0"/>
          </a:p>
        </p:txBody>
      </p:sp>
      <p:sp>
        <p:nvSpPr>
          <p:cNvPr id="10" name="Tekstikehys 9"/>
          <p:cNvSpPr txBox="1"/>
          <p:nvPr/>
        </p:nvSpPr>
        <p:spPr>
          <a:xfrm>
            <a:off x="6047322" y="3639925"/>
            <a:ext cx="1353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Ajatusten</a:t>
            </a:r>
          </a:p>
          <a:p>
            <a:r>
              <a:rPr lang="fi-FI" dirty="0" smtClean="0"/>
              <a:t>asettaminen</a:t>
            </a:r>
            <a:endParaRPr lang="fi-FI" dirty="0"/>
          </a:p>
        </p:txBody>
      </p:sp>
      <p:sp>
        <p:nvSpPr>
          <p:cNvPr id="11" name="Tekstikehys 10"/>
          <p:cNvSpPr txBox="1"/>
          <p:nvPr/>
        </p:nvSpPr>
        <p:spPr>
          <a:xfrm>
            <a:off x="7286644" y="3643314"/>
            <a:ext cx="856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Oudot</a:t>
            </a:r>
          </a:p>
          <a:p>
            <a:r>
              <a:rPr lang="fi-FI" dirty="0" smtClean="0"/>
              <a:t>puheet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76200" y="106363"/>
            <a:ext cx="7097713" cy="884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3200" b="1">
                <a:latin typeface="Times New Roman" pitchFamily="18" charset="0"/>
              </a:rPr>
              <a:t>Stimulanttiriippuvuuden kehitysvaiheet</a:t>
            </a:r>
          </a:p>
          <a:p>
            <a:pPr eaLnBrk="0" hangingPunct="0"/>
            <a:r>
              <a:rPr lang="fi-FI" sz="2000" b="1">
                <a:latin typeface="Times New Roman" pitchFamily="18" charset="0"/>
              </a:rPr>
              <a:t>(Washton, 1989)</a:t>
            </a:r>
            <a:endParaRPr lang="fi-FI" sz="3200" b="1">
              <a:latin typeface="Times New Roman" pitchFamily="18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76200" y="1260475"/>
            <a:ext cx="2754313" cy="4124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 b="1">
                <a:latin typeface="Times New Roman" pitchFamily="18" charset="0"/>
              </a:rPr>
              <a:t>Varhaisvaihe :</a:t>
            </a:r>
            <a:endParaRPr lang="fi-FI" sz="1600" b="1">
              <a:latin typeface="Times New Roman" pitchFamily="18" charset="0"/>
            </a:endParaRPr>
          </a:p>
          <a:p>
            <a:pPr eaLnBrk="0" hangingPunct="0"/>
            <a:endParaRPr lang="fi-FI" sz="1600" b="1">
              <a:latin typeface="Times New Roman" pitchFamily="18" charset="0"/>
            </a:endParaRP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aivojen kemia muuttuu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riippuvuusajattelu alkaa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pakkomielteisiä ajatuksia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pakonomaista halua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ehdollistunutta himoa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elämäntyylimuutoksia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vetäytymistä normaaleista 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   aktiviteeteista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 lieviä fyysisiä ja psyykkisiä 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   seurauksia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pelonväreet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ärtyisyys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mielialan vaihtelut</a:t>
            </a:r>
          </a:p>
          <a:p>
            <a:pPr eaLnBrk="0" hangingPunct="0"/>
            <a:endParaRPr lang="fi-FI" sz="1600" b="1">
              <a:latin typeface="Times New Roman" pitchFamily="18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024188" y="1371600"/>
            <a:ext cx="2728912" cy="4368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 b="1">
                <a:latin typeface="Times New Roman" pitchFamily="18" charset="0"/>
              </a:rPr>
              <a:t>Keskivaihe :</a:t>
            </a:r>
            <a:endParaRPr lang="fi-FI" sz="1600" b="1">
              <a:latin typeface="Times New Roman" pitchFamily="18" charset="0"/>
            </a:endParaRPr>
          </a:p>
          <a:p>
            <a:pPr eaLnBrk="0" hangingPunct="0"/>
            <a:endParaRPr lang="fi-FI" sz="1600" b="1">
              <a:latin typeface="Times New Roman" pitchFamily="18" charset="0"/>
            </a:endParaRP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kontrollin menetys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huumehimoa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kyvyttömyyttä lopettaa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seurauksista huolimatta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kieltäminen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lisääntyvä eristäytyminen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lisääntyvät fyysiset ja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psykologiset seuraukset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vainoharhaisuus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paniikkikohtaukset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heikentynyt työssä/koulussa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  selviytyminen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	</a:t>
            </a:r>
          </a:p>
          <a:p>
            <a:pPr eaLnBrk="0" hangingPunct="0"/>
            <a:endParaRPr lang="fi-FI" sz="1600" b="1">
              <a:latin typeface="Times New Roman" pitchFamily="18" charset="0"/>
            </a:endParaRPr>
          </a:p>
          <a:p>
            <a:pPr eaLnBrk="0" hangingPunct="0"/>
            <a:endParaRPr lang="fi-FI" sz="1600" b="1">
              <a:latin typeface="Times New Roman" pitchFamily="18" charset="0"/>
            </a:endParaRP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995988" y="1371600"/>
            <a:ext cx="3117850" cy="3390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i-FI" sz="2400" b="1">
                <a:latin typeface="Times New Roman" pitchFamily="18" charset="0"/>
              </a:rPr>
              <a:t>Loppuvaihe :</a:t>
            </a:r>
            <a:endParaRPr lang="fi-FI" sz="1600" b="1">
              <a:latin typeface="Times New Roman" pitchFamily="18" charset="0"/>
            </a:endParaRPr>
          </a:p>
          <a:p>
            <a:pPr eaLnBrk="0" hangingPunct="0"/>
            <a:endParaRPr lang="fi-FI" sz="1600" b="1">
              <a:latin typeface="Times New Roman" pitchFamily="18" charset="0"/>
            </a:endParaRP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epäonnistumiset lopettamisessa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vaikeita taloudellisia ongelmia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vaikeita työ-/kouluongelmia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romahtava itsetunto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vaikeita vuorovaikutusongelmia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vaikea krooninen masennus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psykoosi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itsemurha-ajatukset 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säännönmukaisesti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väkivallan jatkuva kohtaaminen</a:t>
            </a:r>
          </a:p>
          <a:p>
            <a:pPr eaLnBrk="0" hangingPunct="0"/>
            <a:r>
              <a:rPr lang="fi-FI" sz="1600" b="1">
                <a:latin typeface="Times New Roman" pitchFamily="18" charset="0"/>
              </a:rPr>
              <a:t>- kuolema</a:t>
            </a:r>
          </a:p>
        </p:txBody>
      </p:sp>
      <p:graphicFrame>
        <p:nvGraphicFramePr>
          <p:cNvPr id="99334" name="Object 6"/>
          <p:cNvGraphicFramePr>
            <a:graphicFrameLocks noChangeAspect="1"/>
          </p:cNvGraphicFramePr>
          <p:nvPr/>
        </p:nvGraphicFramePr>
        <p:xfrm>
          <a:off x="304800" y="5237163"/>
          <a:ext cx="2514600" cy="1423987"/>
        </p:xfrm>
        <a:graphic>
          <a:graphicData uri="http://schemas.openxmlformats.org/presentationml/2006/ole">
            <p:oleObj spid="_x0000_s1026" name="Leike" r:id="rId4" imgW="4960800" imgH="2811240" progId="MS_ClipArt_Gallery.2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3200400" y="5029200"/>
          <a:ext cx="2590800" cy="1541463"/>
        </p:xfrm>
        <a:graphic>
          <a:graphicData uri="http://schemas.openxmlformats.org/presentationml/2006/ole">
            <p:oleObj spid="_x0000_s1027" name="Leike" r:id="rId5" imgW="5447880" imgH="2506320" progId="MS_ClipArt_Gallery.2">
              <p:embed/>
            </p:oleObj>
          </a:graphicData>
        </a:graphic>
      </p:graphicFrame>
      <p:graphicFrame>
        <p:nvGraphicFramePr>
          <p:cNvPr id="99336" name="Object 8"/>
          <p:cNvGraphicFramePr>
            <a:graphicFrameLocks noChangeAspect="1"/>
          </p:cNvGraphicFramePr>
          <p:nvPr/>
        </p:nvGraphicFramePr>
        <p:xfrm>
          <a:off x="6324600" y="4953000"/>
          <a:ext cx="2276475" cy="1528763"/>
        </p:xfrm>
        <a:graphic>
          <a:graphicData uri="http://schemas.openxmlformats.org/presentationml/2006/ole">
            <p:oleObj spid="_x0000_s1028" name="Leike" r:id="rId6" imgW="2724120" imgH="1828800" progId="MS_ClipArt_Gallery.2">
              <p:embed/>
            </p:oleObj>
          </a:graphicData>
        </a:graphic>
      </p:graphicFrame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copyright Juha Kemppinen 2005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158</Words>
  <Application>Microsoft Office PowerPoint</Application>
  <PresentationFormat>Näytössä katseltava diaesitys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5" baseType="lpstr">
      <vt:lpstr>Office-teema</vt:lpstr>
      <vt:lpstr>Microsoft Clip Gallery</vt:lpstr>
      <vt:lpstr>Amfetamiinien ja stimulanttien käyttöön liittyvät ongelmat</vt:lpstr>
      <vt:lpstr>Dia 2</vt:lpstr>
      <vt:lpstr>Dia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Amfetamiinien ja stimulanttien käyttöön liittyvät ongelmat</dc:title>
  <dc:creator>juha kemppinen</dc:creator>
  <cp:lastModifiedBy>juha kemppinen</cp:lastModifiedBy>
  <cp:revision>1</cp:revision>
  <dcterms:created xsi:type="dcterms:W3CDTF">2010-04-19T16:44:13Z</dcterms:created>
  <dcterms:modified xsi:type="dcterms:W3CDTF">2010-04-19T16:51:15Z</dcterms:modified>
</cp:coreProperties>
</file>