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2E79D-C3BD-447A-9439-2F939BFEDA4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46EA6-D878-4299-84C3-AC0BE70BF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8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88009D1-755C-4862-85EF-B89B9C6E5284}" type="slidenum">
              <a:rPr lang="fi-FI" smtClean="0"/>
              <a:pPr eaLnBrk="1" hangingPunct="1"/>
              <a:t>2</a:t>
            </a:fld>
            <a:endParaRPr lang="fi-FI" smtClean="0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78920EE-81DC-4042-BB77-812DD7C6BE55}" type="slidenum">
              <a:rPr lang="en-GB" sz="1200">
                <a:latin typeface="Calibri" pitchFamily="34" charset="0"/>
              </a:rPr>
              <a:pPr algn="r" eaLnBrk="1" hangingPunct="1"/>
              <a:t>2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AB53C2-2D47-419D-943C-C955856C5345}" type="slidenum">
              <a:rPr lang="fi-FI" smtClean="0"/>
              <a:pPr eaLnBrk="1" hangingPunct="1"/>
              <a:t>4</a:t>
            </a:fld>
            <a:endParaRPr lang="fi-FI" smtClean="0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CFABE79-FD80-40E8-B0BA-BB192C9FFD98}" type="slidenum">
              <a:rPr lang="en-GB" sz="1200">
                <a:latin typeface="Calibri" pitchFamily="34" charset="0"/>
              </a:rPr>
              <a:pPr algn="r" eaLnBrk="1" hangingPunct="1"/>
              <a:t>4</a:t>
            </a:fld>
            <a:endParaRPr lang="en-GB" sz="1200">
              <a:latin typeface="Calibri" pitchFamily="34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6D753-4924-4263-A36C-9634D6E7F023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FA4F35-FC53-4C91-BD1E-0D3A24302813}" type="slidenum">
              <a:rPr lang="fi-FI" smtClean="0"/>
              <a:pPr eaLnBrk="1" hangingPunct="1"/>
              <a:t>6</a:t>
            </a:fld>
            <a:endParaRPr lang="fi-FI" smtClean="0"/>
          </a:p>
        </p:txBody>
      </p:sp>
      <p:sp>
        <p:nvSpPr>
          <p:cNvPr id="82947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8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82949" name="Dian numeron paikkamerkki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F4C144E-C8BB-432B-BED1-658E269B9E2C}" type="slidenum">
              <a:rPr lang="fi-FI" sz="1200">
                <a:latin typeface="Calibri" pitchFamily="34" charset="0"/>
              </a:rPr>
              <a:pPr algn="r" eaLnBrk="1" hangingPunct="1"/>
              <a:t>6</a:t>
            </a:fld>
            <a:endParaRPr lang="fi-FI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4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9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4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98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643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24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47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036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26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49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4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FAE9-22B2-468D-BBC2-F157214D2885}" type="datetimeFigureOut">
              <a:rPr lang="fi-FI" smtClean="0"/>
              <a:t>16.7.2012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05DD-A859-43BD-9C29-774E88961F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02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uha.Kemppinen@pp1.f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150712 AAL 25v juhlaesitys</a:t>
            </a:r>
            <a:br>
              <a:rPr lang="fi-FI" dirty="0" smtClean="0"/>
            </a:br>
            <a:r>
              <a:rPr lang="fi-FI" dirty="0" smtClean="0"/>
              <a:t>Vaajakoski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Vaj,yl</a:t>
            </a:r>
            <a:r>
              <a:rPr lang="fi-FI" dirty="0" smtClean="0"/>
              <a:t> juha kemppinen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047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771775" y="2781300"/>
            <a:ext cx="3457575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31775" y="134938"/>
            <a:ext cx="7415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4000"/>
              <a:t>Päihdeperheessä kasvaminen : </a:t>
            </a: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1403350" y="2997200"/>
            <a:ext cx="1223963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Äiti </a:t>
            </a: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5003800" y="4221163"/>
            <a:ext cx="12239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Isä </a:t>
            </a: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2987675" y="4221163"/>
            <a:ext cx="8636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3.lapsi</a:t>
            </a: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4067175" y="4221163"/>
            <a:ext cx="863600" cy="8636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4.lapsi</a:t>
            </a: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6445250" y="2997200"/>
            <a:ext cx="8636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1.lapsi</a:t>
            </a: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059113" y="1773238"/>
            <a:ext cx="8636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/>
              <a:t>2.lapsi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76238" y="901700"/>
            <a:ext cx="8451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i-FI" b="1">
                <a:solidFill>
                  <a:schemeClr val="hlink"/>
                </a:solidFill>
              </a:rPr>
              <a:t> Kun kasvaa perheessä, jossa vanhempien energia kuluu omista </a:t>
            </a:r>
          </a:p>
          <a:p>
            <a:r>
              <a:rPr lang="fi-FI" b="1">
                <a:solidFill>
                  <a:schemeClr val="hlink"/>
                </a:solidFill>
              </a:rPr>
              <a:t>ongelmista selviytymiseen, ei lasten kehitys tapahdu suotuisalla tavalla … : </a:t>
            </a: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684213" y="2924175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990600" y="5630863"/>
            <a:ext cx="718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2400" b="1">
                <a:solidFill>
                  <a:schemeClr val="hlink"/>
                </a:solidFill>
              </a:rPr>
              <a:t>… Ihminen, joka ei ole saanut olla lapsi, </a:t>
            </a:r>
          </a:p>
          <a:p>
            <a:r>
              <a:rPr lang="fi-FI" sz="2400" b="1">
                <a:solidFill>
                  <a:schemeClr val="hlink"/>
                </a:solidFill>
              </a:rPr>
              <a:t>elää menneisyydessä ( Tommy Hellsten,1993) …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586663" y="2944813"/>
            <a:ext cx="13525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/>
              <a:t>1.Vastuun-</a:t>
            </a:r>
          </a:p>
          <a:p>
            <a:r>
              <a:rPr lang="fi-FI" b="1"/>
              <a:t>kantaja-</a:t>
            </a:r>
          </a:p>
          <a:p>
            <a:r>
              <a:rPr lang="fi-FI" b="1"/>
              <a:t>lapsi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924300" y="1792288"/>
            <a:ext cx="216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/>
              <a:t>2.Unohdettu lapsi 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1584325" y="4384675"/>
            <a:ext cx="159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/>
              <a:t>3.Syntipukki </a:t>
            </a:r>
          </a:p>
          <a:p>
            <a:r>
              <a:rPr lang="fi-FI" b="1"/>
              <a:t>lapsi </a:t>
            </a: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4210050" y="3500438"/>
            <a:ext cx="649288" cy="6492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3471863" y="29448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b="1"/>
              <a:t>4. Lemmikki/Pellelapsi  </a:t>
            </a:r>
          </a:p>
        </p:txBody>
      </p:sp>
    </p:spTree>
    <p:extLst>
      <p:ext uri="{BB962C8B-B14F-4D97-AF65-F5344CB8AC3E}">
        <p14:creationId xmlns:p14="http://schemas.microsoft.com/office/powerpoint/2010/main" val="287197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/>
              <a:t>Robert Ackerman, Ph.D., on kehittänyt alkoholistien lapsien persoonallisuuden piirteitä koskevan kyselyn. </a:t>
            </a:r>
          </a:p>
          <a:p>
            <a:r>
              <a:rPr lang="fi-FI" sz="2800"/>
              <a:t>Kyselyssä on 20 kysymystä alkoholistien lapsille tyypillisestä käyttäytymisestä.</a:t>
            </a:r>
          </a:p>
          <a:p>
            <a:r>
              <a:rPr lang="fi-FI" sz="2800"/>
              <a:t>Ole hyvä ja kerro kuinka usein osallistut seuraavanlaiseen käyttäytymiseen, arvioi vastauksesi asteikolla 1- 5 : </a:t>
            </a:r>
          </a:p>
          <a:p>
            <a:pPr>
              <a:buFontTx/>
              <a:buNone/>
            </a:pPr>
            <a:r>
              <a:rPr lang="fi-FI" sz="2400"/>
              <a:t>1 = ei koskaan</a:t>
            </a:r>
            <a:r>
              <a:rPr lang="fi-FI" sz="2400" b="1"/>
              <a:t> </a:t>
            </a:r>
            <a:r>
              <a:rPr lang="fi-FI" sz="2400"/>
              <a:t>2 = harvoin</a:t>
            </a:r>
            <a:r>
              <a:rPr lang="fi-FI" sz="2400" b="1"/>
              <a:t> </a:t>
            </a:r>
            <a:r>
              <a:rPr lang="fi-FI" sz="2400"/>
              <a:t>3 = joskus</a:t>
            </a:r>
            <a:r>
              <a:rPr lang="fi-FI" sz="2400" b="1"/>
              <a:t> </a:t>
            </a:r>
            <a:r>
              <a:rPr lang="fi-FI" sz="2400"/>
              <a:t>4 =</a:t>
            </a:r>
            <a:r>
              <a:rPr lang="fi-FI" sz="2400" b="1"/>
              <a:t> </a:t>
            </a:r>
            <a:r>
              <a:rPr lang="fi-FI" sz="2400"/>
              <a:t>usein</a:t>
            </a:r>
            <a:r>
              <a:rPr lang="fi-FI" sz="2400" b="1"/>
              <a:t> </a:t>
            </a:r>
            <a:r>
              <a:rPr lang="fi-FI" sz="2400"/>
              <a:t>5 = aina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3200" b="1"/>
              <a:t>Alkoholistien aikuisen lapsen persoonallisuustesti ( APCA)</a:t>
            </a:r>
          </a:p>
        </p:txBody>
      </p:sp>
    </p:spTree>
    <p:extLst>
      <p:ext uri="{BB962C8B-B14F-4D97-AF65-F5344CB8AC3E}">
        <p14:creationId xmlns:p14="http://schemas.microsoft.com/office/powerpoint/2010/main" val="3437382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/>
              <a:t>Alkoholistien aikuisen lapsen persoonallisuustesti ( APCA)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Ole hyvä ja kerro kuinka usein osallistut seuraavanlaiseen käyttäytymiseen, arvioi vastauksesi asteikolla 1- 5 : 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 = ei koskaan</a:t>
            </a:r>
            <a:r>
              <a:rPr lang="fi-FI" sz="2000" b="1"/>
              <a:t> </a:t>
            </a:r>
            <a:r>
              <a:rPr lang="fi-FI" sz="2000"/>
              <a:t>2 = harvoin</a:t>
            </a:r>
            <a:r>
              <a:rPr lang="fi-FI" sz="2000" b="1"/>
              <a:t> </a:t>
            </a:r>
            <a:r>
              <a:rPr lang="fi-FI" sz="2000"/>
              <a:t>3 = joskus</a:t>
            </a:r>
            <a:r>
              <a:rPr lang="fi-FI" sz="2000" b="1"/>
              <a:t> </a:t>
            </a:r>
            <a:r>
              <a:rPr lang="fi-FI" sz="2000"/>
              <a:t>4 =</a:t>
            </a:r>
            <a:r>
              <a:rPr lang="fi-FI" sz="2000" b="1"/>
              <a:t> </a:t>
            </a:r>
            <a:r>
              <a:rPr lang="fi-FI" sz="2000"/>
              <a:t>usein</a:t>
            </a:r>
            <a:r>
              <a:rPr lang="fi-FI" sz="2000" b="1"/>
              <a:t> </a:t>
            </a:r>
            <a:r>
              <a:rPr lang="fi-FI" sz="2000"/>
              <a:t>5 = aina</a:t>
            </a:r>
            <a:endParaRPr lang="fi-FI" sz="2000" b="1"/>
          </a:p>
          <a:p>
            <a:pPr>
              <a:lnSpc>
                <a:spcPct val="80000"/>
              </a:lnSpc>
              <a:buFontTx/>
              <a:buNone/>
            </a:pPr>
            <a:endParaRPr lang="fi-FI" sz="2000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1. Käsitykseni normaalista käyttäytymisestä perustuu arvauksiin.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2. Minun on vaikea toteuttaa jokin suunnitelma alusta loppuun saakka.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3. Valehtelen silloinkin, kun olisi aivan yhtä helppoa puhua totta.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4. Arvostelen itseäni armottomasti.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5. Minulla on vaikeuksia pitää hauskaa.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6. Otan itseni hyvin vakavasti.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7. Minulla on vaikeuksia läheisissä suhteissa.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8. Ylireagoin muutoksiin, joita en voi kontrolloida.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9. Tunnen itseni erilaiseksi kuin muut ihmiset.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10. Haen alituisesti hyväksyntää ja tunnustusta.</a:t>
            </a:r>
          </a:p>
        </p:txBody>
      </p:sp>
    </p:spTree>
    <p:extLst>
      <p:ext uri="{BB962C8B-B14F-4D97-AF65-F5344CB8AC3E}">
        <p14:creationId xmlns:p14="http://schemas.microsoft.com/office/powerpoint/2010/main" val="3144774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fi-FI" sz="2000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11. Olen erityisen vastuuntuntoinen tai erityisen vastuuton.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i-FI" sz="2000"/>
              <a:t>12. Olen äärimmäisen lojaali silloinkin kun on ilmiselvää, että lojaalisuus ei ole paikallaan.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i-FI" sz="2000"/>
              <a:t>13. Etsin mieluimmin välitöntä mielihyvää kuin lykättyä tyydytystä.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i-FI" sz="2000"/>
              <a:t>14. Olen taipuvainen takertumaan johonkin toimintamalliin harkitsematta vakavasti vaihtoehtoisia käyttäytymistapoja tai mahdollisia seurauksia.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15. Etsin jännitystä ja kriisejä ja niiden jälkeen valitteIen niistä.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16. VäIttelen tai pahennan konflikteja, mutta harvoin ratkon niitä.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17. Pelkään hylkäämistä ja jättämistä, vaikka itse hylkään muita.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18. Pelkään epäonnistumista, mutta minulla on vaikeuksia käsitellä menestymisiä.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19. Pelkään kritiikkiä ja arvostelua, vaikka kritisoin muita.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20. Hallitsen huonosti ajankäyttöäni, enkä aseta asioita tärkeysjärjestykseen , niin että se auttaisi minua.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  <a:noFill/>
          <a:ln/>
        </p:spPr>
        <p:txBody>
          <a:bodyPr/>
          <a:lstStyle/>
          <a:p>
            <a:r>
              <a:rPr lang="fi-FI" sz="3200" b="1"/>
              <a:t>Alkoholistien aikuisen lapsen persoonallisuustesti ( APCA)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92138" y="1576388"/>
            <a:ext cx="584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1 = ei koskaan</a:t>
            </a:r>
            <a:r>
              <a:rPr lang="fi-FI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2 = harvoin</a:t>
            </a:r>
            <a:r>
              <a:rPr lang="fi-FI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3 = joskus</a:t>
            </a:r>
            <a:r>
              <a:rPr lang="fi-FI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4 =</a:t>
            </a:r>
            <a:r>
              <a:rPr lang="fi-FI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usein</a:t>
            </a:r>
            <a:r>
              <a:rPr lang="fi-FI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>
                <a:effectLst>
                  <a:outerShdw blurRad="38100" dist="38100" dir="2700000" algn="tl">
                    <a:srgbClr val="000000"/>
                  </a:outerShdw>
                </a:effectLst>
              </a:rPr>
              <a:t>5 = aina</a:t>
            </a:r>
          </a:p>
        </p:txBody>
      </p:sp>
    </p:spTree>
    <p:extLst>
      <p:ext uri="{BB962C8B-B14F-4D97-AF65-F5344CB8AC3E}">
        <p14:creationId xmlns:p14="http://schemas.microsoft.com/office/powerpoint/2010/main" val="3081574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 b="1" i="1"/>
              <a:t>Pisteytys: 1-5 pistettä / kysymys/ 20 kysymystä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I. 20 – 40 pistettä 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Matala todennäköisyys, että alkoholistien tai päihdeongelmaisten lapsi (AAL) ( engl. CoA, CoSA)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II. 40 – 60 pistettä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Keskinkertainen todennäköisyys, että alkoholistien tai päihdeongelmaisten lapsi (AAL)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III. 60 – 80 pistettä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 Suuri todennäköisyys, että alkoholistien tai päihdeongelmaisten lapsi (AAL)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IV. 80 – 100 pistettä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	Korkea todennäköisyys, että alkoholistien tai päihdeongelmaisten lapsi (AAL)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i-FI" sz="3200" b="1"/>
              <a:t>Alkoholistien aikuisen lapsen persoonallisuustesti ( APCA)</a:t>
            </a:r>
          </a:p>
        </p:txBody>
      </p:sp>
    </p:spTree>
    <p:extLst>
      <p:ext uri="{BB962C8B-B14F-4D97-AF65-F5344CB8AC3E}">
        <p14:creationId xmlns:p14="http://schemas.microsoft.com/office/powerpoint/2010/main" val="2407397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/>
              <a:t>Alkoholistien lasten seulontatesti </a:t>
            </a:r>
            <a:r>
              <a:rPr lang="fi-FI" sz="2000" b="1"/>
              <a:t>( CAST,</a:t>
            </a:r>
            <a:br>
              <a:rPr lang="fi-FI" sz="2000" b="1"/>
            </a:br>
            <a:r>
              <a:rPr lang="fi-FI" sz="2000" b="1"/>
              <a:t>CHILDREN OF ALCOHOLICS SCREENING TEST )</a:t>
            </a:r>
            <a:r>
              <a:rPr lang="fi-FI" sz="2800" b="1"/>
              <a:t> 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800"/>
              <a:t>CAST-seulontatesti on kahden sosiaalityöntekijän , Jones´n (1983) ja  Pilatin kehittelemä.</a:t>
            </a:r>
          </a:p>
          <a:p>
            <a:pPr>
              <a:lnSpc>
                <a:spcPct val="90000"/>
              </a:lnSpc>
            </a:pPr>
            <a:r>
              <a:rPr lang="fi-FI" sz="2800"/>
              <a:t>Ole hyvä ja vastaa jokaiseen vanhempiensi alkoholinkäyttöä koskevaan väitteeseen </a:t>
            </a:r>
            <a:r>
              <a:rPr lang="fi-FI" sz="2800" u="sng"/>
              <a:t>kyllä tai ei</a:t>
            </a:r>
            <a:r>
              <a:rPr lang="fi-FI" sz="2800"/>
              <a:t>, sen mukaan kuvaako väite parhaiten tunteitasi, käyttäytymistäsi ja kokemuksiasi koskien vanhempiesi alkoholinkäyttöä. </a:t>
            </a:r>
          </a:p>
          <a:p>
            <a:pPr>
              <a:lnSpc>
                <a:spcPct val="90000"/>
              </a:lnSpc>
            </a:pPr>
            <a:r>
              <a:rPr lang="fi-FI" sz="2800"/>
              <a:t>Käytä aikaa niin paljon kuin tarvitset ja ole niin tarkka kuin mahdollista.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6092825"/>
            <a:ext cx="829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000" i="1"/>
              <a:t>J.W. Jones : The Children of Alcoholics Screening Test: Test Manual. Chicago: Camelot,1983</a:t>
            </a:r>
          </a:p>
        </p:txBody>
      </p:sp>
    </p:spTree>
    <p:extLst>
      <p:ext uri="{BB962C8B-B14F-4D97-AF65-F5344CB8AC3E}">
        <p14:creationId xmlns:p14="http://schemas.microsoft.com/office/powerpoint/2010/main" val="3659320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fi-FI" sz="3200" b="1"/>
              <a:t>Alkoholistien lasten seulontatesti </a:t>
            </a:r>
            <a:r>
              <a:rPr lang="fi-FI" sz="2400" b="1"/>
              <a:t>( CAST)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1. Oletko koskaan ajatellut, että vanhemmillasi olisi alkoholiongelma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2. Oletko koskaan valvonut vanhempiesi alkoholinkäytön vuoksi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3. Oletko koskaan rohkaissut vanhempiasi lopettamaan alkoholin juomisen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4. Oletko koskaan tuntenut itseäsi yksinäiseksi, pelokkaaksi, hermostuneeksi, vihaiseksi tai turhautuneeksi, koska vanhempasi ei ole kyennyt lopettamaan juomista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5. Oletko koskaan väitellyt tai taistellut vanhempasi kanssa, kun hän on juonut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6. Oletko koskaan uhannut karata kotoa vanhempiesi juomisen takia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7. Onko vanhempasi huutanut tai lyönyt sinua tai muuta perheenjäsentä, kun hän on juonut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8. Oletko koskaan kuullut vanhempiesi tappelevan, kun toinen heistä on humalassa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9. Oletko koskaan suojellut jotakuta toista perheenjäsentä päihtyneeltä vanhemmaltasi ? </a:t>
            </a:r>
          </a:p>
        </p:txBody>
      </p:sp>
    </p:spTree>
    <p:extLst>
      <p:ext uri="{BB962C8B-B14F-4D97-AF65-F5344CB8AC3E}">
        <p14:creationId xmlns:p14="http://schemas.microsoft.com/office/powerpoint/2010/main" val="1091481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b="1"/>
              <a:t>Alkoholistien lasten seulontatesti </a:t>
            </a:r>
            <a:r>
              <a:rPr lang="fi-FI" sz="2400" b="1"/>
              <a:t>( CAST)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10. Oletko koskaan halunnut piilottaa tai tyhjentää vanhempien viinapulloja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11. Liittyvätkö monet ajatuksesi juovaan vanhempaasi tai vaikeuksiin jotka syntyvät hänen juomisestaan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12. Oletko koskaan toivonut että vanhempasi lopettaisi juomisen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13. Oletko koskaan tuntenut olevasi vastuussa tai syyllinen vanhempasi juomiseen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14. Oletko koskaan pelännyt että vanhempasi eroavat alkoholin väärinkäytön vuoksi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15. Oletko koskaan vetäytynyt tai vältellyt kodin ulkopuolisia harrastuksiasi ja ystäväsi, koska nolostut ja häpeilet vanhempiesi alkoholiongelmaa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16. Oletko koskaan tuntenut joutuneesi keskelle juovan vanhempasi ja toisen vanhempasi riitaa tai tappelua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17. Ajatteletko koskaan, että sinä sait vanhempasi juomaan alkoholia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18. Oletko koskaan ajatellut, että juova vanhempasi ei todella rakasta sinua ?</a:t>
            </a:r>
          </a:p>
        </p:txBody>
      </p:sp>
    </p:spTree>
    <p:extLst>
      <p:ext uri="{BB962C8B-B14F-4D97-AF65-F5344CB8AC3E}">
        <p14:creationId xmlns:p14="http://schemas.microsoft.com/office/powerpoint/2010/main" val="2919106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/>
              <a:t>Alkoholistien lasten seulontatesti ( CAST)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19. Oletko koskaan pahastunut vanhempasi juomisesta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20. Oletko koskaan huolestunut vanhempasi terveydestä, koska hän käyttää alkoholia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21. Onko sinua koskaan syytetty vanhempiesi juomisesta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22. Oletko koskaan ajatellut, että isäsi on alkoholisti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23. Oletko koskaan toivonut , että kotisi olisi kuten ystäväsi koti, jossa vanhemmilla ei ole alkoholiongelmaa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24. Onko vanhempasi koskaan tehnyt sinulle lupauksia, joita hän pitänyt juomisensa takia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25. Oletko koskaan ajatellut, että äitisi olisi alkoholisti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26. Oletko koskaan toivonut, että voisit puhua jollekulle, joka voisi ymmärtää ja auttaa perhettäsi alkoholiin liittyvissä ongelmissa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27. Oletko koskaan tapellut veljiesi tai siskojesi kanssa vanhempiesi juomaongelman takia ?</a:t>
            </a:r>
          </a:p>
        </p:txBody>
      </p:sp>
    </p:spTree>
    <p:extLst>
      <p:ext uri="{BB962C8B-B14F-4D97-AF65-F5344CB8AC3E}">
        <p14:creationId xmlns:p14="http://schemas.microsoft.com/office/powerpoint/2010/main" val="377298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1"/>
              <a:t>Alkoholistien lasten seulontatesti ( CAST)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28. Oletko koskaan pysytellyt poissa kotoa välttääksesi juovaa vanhempaasi tai toisen vanhempasi reagointia juomiseen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29. Oletko koskaan tuntenut itsesi sairaaksi, kipeäksi vatsastasi tai itkenyt itseksesi , kun olet ollut huolestunut vanhempasi juomisesta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30. Oletko koskaan tehnyt kotiaskareita, jotka tavallisesti teki vanhempasi ennen kuin hänelle kehittyi juomisongelma ?</a:t>
            </a:r>
            <a:endParaRPr lang="fi-FI" sz="2000" b="1" i="1"/>
          </a:p>
          <a:p>
            <a:pPr>
              <a:lnSpc>
                <a:spcPct val="80000"/>
              </a:lnSpc>
            </a:pPr>
            <a:endParaRPr lang="fi-FI" sz="20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 i="1"/>
              <a:t>    Pisteytys: Kyllä-vastausten kokonaismäärä ( K/E)</a:t>
            </a:r>
          </a:p>
          <a:p>
            <a:pPr>
              <a:lnSpc>
                <a:spcPct val="80000"/>
              </a:lnSpc>
            </a:pPr>
            <a:r>
              <a:rPr lang="fi-FI" sz="2000" b="1" i="1"/>
              <a:t>0-1 Kyllä - vastausta : Hyvin todennäköisesti  ei ole alkoholistin lapsi. 1 kyllä-vastaus voi viitata ongelmajuomiseen. </a:t>
            </a:r>
          </a:p>
          <a:p>
            <a:pPr>
              <a:lnSpc>
                <a:spcPct val="80000"/>
              </a:lnSpc>
            </a:pPr>
            <a:r>
              <a:rPr lang="fi-FI" sz="2000" b="1" i="1"/>
              <a:t>2-5 Kyllä -vastausta : Lapsella on ollut ongelmia ainakin toisen vanhemman juomisesta. Hän on suurkuluttajan tai alkoholistin lapsi. </a:t>
            </a:r>
          </a:p>
          <a:p>
            <a:pPr>
              <a:lnSpc>
                <a:spcPct val="80000"/>
              </a:lnSpc>
            </a:pPr>
            <a:r>
              <a:rPr lang="fi-FI" sz="2000" b="1" i="1"/>
              <a:t>Yli 6 Kyllä-vastausta : Enemmän kuin todennäköistä, että kyseessä on alkoholistin lapsi. Alkoholismin vaihe on määritettävä. </a:t>
            </a:r>
            <a:endParaRPr lang="fi-FI" sz="2000" b="1" i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2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530350" y="115888"/>
            <a:ext cx="1673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i-FI" b="1" i="1">
                <a:latin typeface="Calibri" pitchFamily="34" charset="0"/>
              </a:rPr>
              <a:t>Ida Kemppinen </a:t>
            </a:r>
          </a:p>
          <a:p>
            <a:r>
              <a:rPr lang="fi-FI" b="1" i="1">
                <a:latin typeface="Calibri" pitchFamily="34" charset="0"/>
              </a:rPr>
              <a:t>2001 (8v)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048000" y="4581525"/>
            <a:ext cx="59737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fi-FI" b="1">
                <a:latin typeface="Calibri" pitchFamily="34" charset="0"/>
              </a:rPr>
              <a:t>Juha KT Kemppinen,  aikuispsykiatrisen avohoidon vastuualuejohtaja, ylilääkäri </a:t>
            </a:r>
          </a:p>
          <a:p>
            <a:r>
              <a:rPr lang="fi-FI" b="1">
                <a:latin typeface="Calibri" pitchFamily="34" charset="0"/>
              </a:rPr>
              <a:t>Eksote (Etelä-Karjalan sosiaali- ja terveyspiiri)</a:t>
            </a:r>
          </a:p>
          <a:p>
            <a:r>
              <a:rPr lang="fi-FI" b="1">
                <a:latin typeface="Calibri" pitchFamily="34" charset="0"/>
              </a:rPr>
              <a:t>päihdepsykiatri, LL,YTM (pääaine sosiologia)</a:t>
            </a:r>
          </a:p>
          <a:p>
            <a:r>
              <a:rPr lang="fi-FI" b="1">
                <a:latin typeface="Calibri" pitchFamily="34" charset="0"/>
              </a:rPr>
              <a:t>psykiatrian ja yleislääketieteen erikoislääkäri, </a:t>
            </a:r>
          </a:p>
          <a:p>
            <a:r>
              <a:rPr lang="fi-FI" b="1">
                <a:latin typeface="Calibri" pitchFamily="34" charset="0"/>
              </a:rPr>
              <a:t>päihdelääketieteen erityispätevyys</a:t>
            </a:r>
          </a:p>
          <a:p>
            <a:r>
              <a:rPr lang="fi-FI" b="1">
                <a:latin typeface="Calibri" pitchFamily="34" charset="0"/>
              </a:rPr>
              <a:t>Erityistason ratkaisukeskeinen psykoterapiakoulutus</a:t>
            </a:r>
          </a:p>
          <a:p>
            <a:r>
              <a:rPr lang="fi-FI" b="1">
                <a:latin typeface="Calibri" pitchFamily="34" charset="0"/>
              </a:rPr>
              <a:t>Hallinnon pätevyys   ( SPYn mt-johtamisen kurssi) 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4313" y="6072188"/>
            <a:ext cx="2798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2000" b="1">
                <a:latin typeface="Times New Roman" pitchFamily="18" charset="0"/>
              </a:rPr>
              <a:t>GSM 040-1993959</a:t>
            </a:r>
          </a:p>
          <a:p>
            <a:pPr eaLnBrk="1" hangingPunct="1"/>
            <a:r>
              <a:rPr lang="fi-FI" sz="2000" b="1">
                <a:latin typeface="Times New Roman" pitchFamily="18" charset="0"/>
              </a:rPr>
              <a:t>www.juhakemppinen.fi 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7313" y="5589588"/>
            <a:ext cx="266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600" b="1">
                <a:latin typeface="Calibri" pitchFamily="34" charset="0"/>
                <a:hlinkClick r:id="rId4"/>
              </a:rPr>
              <a:t>Juha.Kemppinen@pp1.inet.fi</a:t>
            </a:r>
            <a:endParaRPr lang="fi-FI" sz="1600" b="1">
              <a:latin typeface="Calibri" pitchFamily="34" charset="0"/>
            </a:endParaRPr>
          </a:p>
          <a:p>
            <a:pPr eaLnBrk="1" hangingPunct="1"/>
            <a:r>
              <a:rPr lang="fi-FI" sz="1600" b="1">
                <a:latin typeface="Calibri" pitchFamily="34" charset="0"/>
              </a:rPr>
              <a:t>Juha.kemppinen@eksote.fi</a:t>
            </a:r>
          </a:p>
        </p:txBody>
      </p:sp>
    </p:spTree>
    <p:extLst>
      <p:ext uri="{BB962C8B-B14F-4D97-AF65-F5344CB8AC3E}">
        <p14:creationId xmlns:p14="http://schemas.microsoft.com/office/powerpoint/2010/main" val="1527896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(Lyhennetty CAST) CAST-6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2000" b="1"/>
              <a:t>Jones ja Pilat on kehittäneet lyhennetyn testin CAST:sta, ns. CAST-6 testin.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1. Oletko koskaan ajatellut että toisella vanhemmallasi on alkoholiongelma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2. Oletko koskaan rohkaissut vanhempaasi lopettamaan juomisen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3. Oletko koskaan väitellyt tai tapellut vanhempasi kanssa, kun hän on juonut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4. Oletko koskaan kuullut vanhempiesi tappelevan kun toinen vanhemmista on humalassa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5. Oletko koskaan halunnut piilottaa tai tyhjentää vanhempiesi alkoholijuomia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 b="1"/>
              <a:t>6. Oletko koskaan toivonut että vanhempasi lopettaisi juomisen 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altLang="ja-JP" sz="2000" b="1">
                <a:ea typeface="MS PGothic" pitchFamily="34" charset="-128"/>
              </a:rPr>
              <a:t> </a:t>
            </a:r>
            <a:endParaRPr lang="fi-FI" sz="2000" b="1">
              <a:ea typeface="MS PGothic" pitchFamily="34" charset="-128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50913" y="5930900"/>
            <a:ext cx="697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2000" b="1" i="1"/>
              <a:t>Pisteytys:</a:t>
            </a:r>
            <a:endParaRPr lang="fi-FI" sz="2000" b="1"/>
          </a:p>
          <a:p>
            <a:r>
              <a:rPr lang="fi-FI" sz="2000" b="1"/>
              <a:t>Yli 3 Kyllä-vastausta – todennäköisesti alkoholistin lapsi</a:t>
            </a:r>
          </a:p>
        </p:txBody>
      </p:sp>
    </p:spTree>
    <p:extLst>
      <p:ext uri="{BB962C8B-B14F-4D97-AF65-F5344CB8AC3E}">
        <p14:creationId xmlns:p14="http://schemas.microsoft.com/office/powerpoint/2010/main" val="115601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Muunneltu CAGE</a:t>
            </a:r>
            <a:r>
              <a:rPr lang="fi-FI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/>
              <a:t>CAGE on alkoholismin pikaseulontatesti. Jotkut ammattilaiset ovat muunnelleet CAGE-testin sopivaksi alkoholistin lapsille.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ja-JP" sz="2400">
                <a:ea typeface="MS PGothic" pitchFamily="34" charset="-128"/>
              </a:rPr>
              <a:t>(C) Oletko koskaan ehdottanut vanhemmallesi, että hän vähentäisi juomistaan 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ja-JP" sz="2400">
                <a:ea typeface="MS PGothic" pitchFamily="34" charset="-128"/>
              </a:rPr>
              <a:t>(A) Oletko koskaan tuntenut itseäsi vihaiseksi vanhempiesi juomisen vuoksi 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ja-JP" sz="2400">
                <a:ea typeface="MS PGothic" pitchFamily="34" charset="-128"/>
              </a:rPr>
              <a:t>(G) Oletko koskaan tuntenut syyllisyyttä vanhempiesi juomisen vuoksi 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altLang="ja-JP" sz="2400">
                <a:ea typeface="MS PGothic" pitchFamily="34" charset="-128"/>
              </a:rPr>
              <a:t>(E) Ottaako kukaan perheenjäsenistäsi alkoholia heti herättyään ensimmäiseksi aamulla ?</a:t>
            </a:r>
          </a:p>
        </p:txBody>
      </p:sp>
    </p:spTree>
    <p:extLst>
      <p:ext uri="{BB962C8B-B14F-4D97-AF65-F5344CB8AC3E}">
        <p14:creationId xmlns:p14="http://schemas.microsoft.com/office/powerpoint/2010/main" val="2872772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66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2000" smtClean="0"/>
              <a:t>Kestävä ja tyydyttävä parisuhde sisältää monenlaisia elementtejä.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800" smtClean="0"/>
              <a:t>Seuraavassa on joitakin keskeisiä:</a:t>
            </a:r>
            <a:r>
              <a:rPr lang="fi-FI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tasa-arvo, keskinäinen kunnioitus ja luottamus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toisen tarpeen huomioon ottaminen, tilan antaminen toiselle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omien tarpeiden huomioon ottaminen ja tilaa itselle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erotiikka ja aistillisuus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itsenäisyys ja erillisyys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läheisyys ja yhteen kuuluvuus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oman minän ainutkertaisuus ja korvaamattomuus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kumppanin ainutkertaisuus ja korvaamattomuus </a:t>
            </a:r>
          </a:p>
          <a:p>
            <a:pPr eaLnBrk="1" hangingPunct="1">
              <a:lnSpc>
                <a:spcPct val="80000"/>
              </a:lnSpc>
            </a:pPr>
            <a:r>
              <a:rPr lang="fi-FI" sz="2400" smtClean="0"/>
              <a:t>oman ja kumppanin kulttuurin tuntemista ja ymmärtämistä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2400" i="1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5013" y="152400"/>
            <a:ext cx="7499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4000"/>
              <a:t>Kestävä ja tyydyttävä parisuhde </a:t>
            </a:r>
          </a:p>
        </p:txBody>
      </p:sp>
      <p:pic>
        <p:nvPicPr>
          <p:cNvPr id="110596" name="Picture 4" descr="j03875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84763"/>
            <a:ext cx="365760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348038" y="5321300"/>
            <a:ext cx="2301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2400" b="1">
                <a:latin typeface="Calibri" pitchFamily="34" charset="0"/>
              </a:rPr>
              <a:t>entä jos ei ole </a:t>
            </a:r>
          </a:p>
          <a:p>
            <a:pPr eaLnBrk="1" hangingPunct="1"/>
            <a:r>
              <a:rPr lang="fi-FI" sz="2400" b="1">
                <a:latin typeface="Calibri" pitchFamily="34" charset="0"/>
              </a:rPr>
              <a:t>tuollainen</a:t>
            </a:r>
          </a:p>
          <a:p>
            <a:pPr eaLnBrk="1" hangingPunct="1"/>
            <a:r>
              <a:rPr lang="fi-FI" sz="2400" b="1">
                <a:latin typeface="Calibri" pitchFamily="34" charset="0"/>
              </a:rPr>
              <a:t>parisuhde?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7950" y="5672138"/>
            <a:ext cx="29337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600" i="1">
                <a:latin typeface="Calibri" pitchFamily="34" charset="0"/>
              </a:rPr>
              <a:t>Sinikka Kumpula psykologi, </a:t>
            </a:r>
          </a:p>
          <a:p>
            <a:pPr eaLnBrk="1" hangingPunct="1"/>
            <a:r>
              <a:rPr lang="fi-FI" sz="1600" i="1">
                <a:latin typeface="Calibri" pitchFamily="34" charset="0"/>
              </a:rPr>
              <a:t>pari- ja perheterapeutti </a:t>
            </a:r>
          </a:p>
          <a:p>
            <a:pPr eaLnBrk="1" hangingPunct="1"/>
            <a:r>
              <a:rPr lang="fi-FI" sz="1600" i="1">
                <a:latin typeface="Calibri" pitchFamily="34" charset="0"/>
              </a:rPr>
              <a:t>Väestöliiton Tampereen klinikka, </a:t>
            </a:r>
          </a:p>
          <a:p>
            <a:pPr eaLnBrk="1" hangingPunct="1"/>
            <a:r>
              <a:rPr lang="fi-FI" sz="1600" i="1">
                <a:latin typeface="Calibri" pitchFamily="34" charset="0"/>
              </a:rPr>
              <a:t>11.2.2003</a:t>
            </a:r>
            <a:endParaRPr lang="fi-FI" sz="16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5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Line 2"/>
          <p:cNvSpPr>
            <a:spLocks noChangeShapeType="1"/>
          </p:cNvSpPr>
          <p:nvPr/>
        </p:nvSpPr>
        <p:spPr bwMode="auto">
          <a:xfrm flipV="1">
            <a:off x="611188" y="141287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47" name="Line 3"/>
          <p:cNvSpPr>
            <a:spLocks noChangeShapeType="1"/>
          </p:cNvSpPr>
          <p:nvPr/>
        </p:nvSpPr>
        <p:spPr bwMode="auto">
          <a:xfrm>
            <a:off x="1116013" y="1412875"/>
            <a:ext cx="2873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1187450" y="14128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>
            <a:off x="2051050" y="1412875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1476375" y="184467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755650" y="18446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1331913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2268538" y="19161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1476375" y="12684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1619250" y="1268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1476375" y="126841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57" name="AutoShape 13"/>
          <p:cNvSpPr>
            <a:spLocks noChangeArrowheads="1"/>
          </p:cNvSpPr>
          <p:nvPr/>
        </p:nvSpPr>
        <p:spPr bwMode="auto">
          <a:xfrm rot="2419455">
            <a:off x="2339975" y="2205038"/>
            <a:ext cx="503238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5740692 h 21600"/>
              <a:gd name="T4" fmla="*/ 2147483647 w 21600"/>
              <a:gd name="T5" fmla="*/ 691478816 h 21600"/>
              <a:gd name="T6" fmla="*/ 2147483647 w 21600"/>
              <a:gd name="T7" fmla="*/ 34574069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3111500" y="2236788"/>
            <a:ext cx="1677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Tanssiravintola</a:t>
            </a:r>
          </a:p>
        </p:txBody>
      </p:sp>
      <p:sp>
        <p:nvSpPr>
          <p:cNvPr id="185359" name="AutoShape 15"/>
          <p:cNvSpPr>
            <a:spLocks noChangeArrowheads="1"/>
          </p:cNvSpPr>
          <p:nvPr/>
        </p:nvSpPr>
        <p:spPr bwMode="auto">
          <a:xfrm rot="2419455">
            <a:off x="3708400" y="2708275"/>
            <a:ext cx="503238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5740692 h 21600"/>
              <a:gd name="T4" fmla="*/ 2147483647 w 21600"/>
              <a:gd name="T5" fmla="*/ 691478816 h 21600"/>
              <a:gd name="T6" fmla="*/ 2147483647 w 21600"/>
              <a:gd name="T7" fmla="*/ 34574069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4140200" y="2781300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Pub tai </a:t>
            </a:r>
          </a:p>
          <a:p>
            <a:pPr eaLnBrk="1" hangingPunct="1"/>
            <a:r>
              <a:rPr lang="fi-FI" b="1">
                <a:latin typeface="Garamond" pitchFamily="18" charset="0"/>
              </a:rPr>
              <a:t>korttelikapakka </a:t>
            </a:r>
          </a:p>
        </p:txBody>
      </p:sp>
      <p:sp>
        <p:nvSpPr>
          <p:cNvPr id="185361" name="AutoShape 17"/>
          <p:cNvSpPr>
            <a:spLocks noChangeArrowheads="1"/>
          </p:cNvSpPr>
          <p:nvPr/>
        </p:nvSpPr>
        <p:spPr bwMode="auto">
          <a:xfrm rot="2419455">
            <a:off x="5581650" y="3429000"/>
            <a:ext cx="503238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5740692 h 21600"/>
              <a:gd name="T4" fmla="*/ 2147483647 w 21600"/>
              <a:gd name="T5" fmla="*/ 691478816 h 21600"/>
              <a:gd name="T6" fmla="*/ 2147483647 w 21600"/>
              <a:gd name="T7" fmla="*/ 34574069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5362" name="Line 18"/>
          <p:cNvSpPr>
            <a:spLocks noChangeShapeType="1"/>
          </p:cNvSpPr>
          <p:nvPr/>
        </p:nvSpPr>
        <p:spPr bwMode="auto">
          <a:xfrm>
            <a:off x="1547813" y="20605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3" name="Line 19"/>
          <p:cNvSpPr>
            <a:spLocks noChangeShapeType="1"/>
          </p:cNvSpPr>
          <p:nvPr/>
        </p:nvSpPr>
        <p:spPr bwMode="auto">
          <a:xfrm>
            <a:off x="1547813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4" name="Line 20"/>
          <p:cNvSpPr>
            <a:spLocks noChangeShapeType="1"/>
          </p:cNvSpPr>
          <p:nvPr/>
        </p:nvSpPr>
        <p:spPr bwMode="auto">
          <a:xfrm>
            <a:off x="1547813" y="23495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5" name="Line 21"/>
          <p:cNvSpPr>
            <a:spLocks noChangeShapeType="1"/>
          </p:cNvSpPr>
          <p:nvPr/>
        </p:nvSpPr>
        <p:spPr bwMode="auto">
          <a:xfrm>
            <a:off x="2051050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6" name="Text Box 22"/>
          <p:cNvSpPr txBox="1">
            <a:spLocks noChangeArrowheads="1"/>
          </p:cNvSpPr>
          <p:nvPr/>
        </p:nvSpPr>
        <p:spPr bwMode="auto">
          <a:xfrm>
            <a:off x="592138" y="2341563"/>
            <a:ext cx="1404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Omakotitalo</a:t>
            </a:r>
          </a:p>
        </p:txBody>
      </p:sp>
      <p:sp>
        <p:nvSpPr>
          <p:cNvPr id="185367" name="Line 23"/>
          <p:cNvSpPr>
            <a:spLocks noChangeShapeType="1"/>
          </p:cNvSpPr>
          <p:nvPr/>
        </p:nvSpPr>
        <p:spPr bwMode="auto">
          <a:xfrm>
            <a:off x="6372225" y="36449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8" name="Line 24"/>
          <p:cNvSpPr>
            <a:spLocks noChangeShapeType="1"/>
          </p:cNvSpPr>
          <p:nvPr/>
        </p:nvSpPr>
        <p:spPr bwMode="auto">
          <a:xfrm>
            <a:off x="7019925" y="36449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69" name="Line 25"/>
          <p:cNvSpPr>
            <a:spLocks noChangeShapeType="1"/>
          </p:cNvSpPr>
          <p:nvPr/>
        </p:nvSpPr>
        <p:spPr bwMode="auto">
          <a:xfrm>
            <a:off x="6372225" y="3644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>
            <a:off x="7019925" y="3644900"/>
            <a:ext cx="5762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71" name="Line 27"/>
          <p:cNvSpPr>
            <a:spLocks noChangeShapeType="1"/>
          </p:cNvSpPr>
          <p:nvPr/>
        </p:nvSpPr>
        <p:spPr bwMode="auto">
          <a:xfrm>
            <a:off x="7596188" y="39338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72" name="Rectangle 28"/>
          <p:cNvSpPr>
            <a:spLocks noChangeArrowheads="1"/>
          </p:cNvSpPr>
          <p:nvPr/>
        </p:nvSpPr>
        <p:spPr bwMode="auto">
          <a:xfrm>
            <a:off x="6443663" y="3716338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3" name="Rectangle 29"/>
          <p:cNvSpPr>
            <a:spLocks noChangeArrowheads="1"/>
          </p:cNvSpPr>
          <p:nvPr/>
        </p:nvSpPr>
        <p:spPr bwMode="auto">
          <a:xfrm>
            <a:off x="6732588" y="3716338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4" name="Rectangle 30"/>
          <p:cNvSpPr>
            <a:spLocks noChangeArrowheads="1"/>
          </p:cNvSpPr>
          <p:nvPr/>
        </p:nvSpPr>
        <p:spPr bwMode="auto">
          <a:xfrm>
            <a:off x="6443663" y="4005263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6732588" y="4005263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6" name="AutoShape 32"/>
          <p:cNvSpPr>
            <a:spLocks noChangeArrowheads="1"/>
          </p:cNvSpPr>
          <p:nvPr/>
        </p:nvSpPr>
        <p:spPr bwMode="auto">
          <a:xfrm rot="5917623">
            <a:off x="7099301" y="3852862"/>
            <a:ext cx="152400" cy="130175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6443663" y="4291013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8" name="Rectangle 34"/>
          <p:cNvSpPr>
            <a:spLocks noChangeArrowheads="1"/>
          </p:cNvSpPr>
          <p:nvPr/>
        </p:nvSpPr>
        <p:spPr bwMode="auto">
          <a:xfrm>
            <a:off x="6732588" y="4291013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79" name="Rectangle 35"/>
          <p:cNvSpPr>
            <a:spLocks noChangeArrowheads="1"/>
          </p:cNvSpPr>
          <p:nvPr/>
        </p:nvSpPr>
        <p:spPr bwMode="auto">
          <a:xfrm>
            <a:off x="6443663" y="4579938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0" name="Rectangle 36"/>
          <p:cNvSpPr>
            <a:spLocks noChangeArrowheads="1"/>
          </p:cNvSpPr>
          <p:nvPr/>
        </p:nvSpPr>
        <p:spPr bwMode="auto">
          <a:xfrm>
            <a:off x="6732588" y="4579938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6443663" y="4867275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2" name="Rectangle 38"/>
          <p:cNvSpPr>
            <a:spLocks noChangeArrowheads="1"/>
          </p:cNvSpPr>
          <p:nvPr/>
        </p:nvSpPr>
        <p:spPr bwMode="auto">
          <a:xfrm>
            <a:off x="6732588" y="4867275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3" name="Rectangle 39"/>
          <p:cNvSpPr>
            <a:spLocks noChangeArrowheads="1"/>
          </p:cNvSpPr>
          <p:nvPr/>
        </p:nvSpPr>
        <p:spPr bwMode="auto">
          <a:xfrm>
            <a:off x="6443663" y="515620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4" name="Rectangle 40"/>
          <p:cNvSpPr>
            <a:spLocks noChangeArrowheads="1"/>
          </p:cNvSpPr>
          <p:nvPr/>
        </p:nvSpPr>
        <p:spPr bwMode="auto">
          <a:xfrm>
            <a:off x="6732588" y="515620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5" name="AutoShape 41"/>
          <p:cNvSpPr>
            <a:spLocks noChangeArrowheads="1"/>
          </p:cNvSpPr>
          <p:nvPr/>
        </p:nvSpPr>
        <p:spPr bwMode="auto">
          <a:xfrm rot="5917623">
            <a:off x="7315201" y="3944937"/>
            <a:ext cx="152400" cy="130175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6" name="AutoShape 42"/>
          <p:cNvSpPr>
            <a:spLocks noChangeArrowheads="1"/>
          </p:cNvSpPr>
          <p:nvPr/>
        </p:nvSpPr>
        <p:spPr bwMode="auto">
          <a:xfrm rot="5917623">
            <a:off x="7081838" y="4160837"/>
            <a:ext cx="152400" cy="130175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7" name="AutoShape 43"/>
          <p:cNvSpPr>
            <a:spLocks noChangeArrowheads="1"/>
          </p:cNvSpPr>
          <p:nvPr/>
        </p:nvSpPr>
        <p:spPr bwMode="auto">
          <a:xfrm rot="5917623">
            <a:off x="7297738" y="4224337"/>
            <a:ext cx="152400" cy="130175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388" name="Text Box 44"/>
          <p:cNvSpPr txBox="1">
            <a:spLocks noChangeArrowheads="1"/>
          </p:cNvSpPr>
          <p:nvPr/>
        </p:nvSpPr>
        <p:spPr bwMode="auto">
          <a:xfrm>
            <a:off x="5867400" y="2997200"/>
            <a:ext cx="174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Kaupungin</a:t>
            </a:r>
          </a:p>
          <a:p>
            <a:pPr eaLnBrk="1" hangingPunct="1"/>
            <a:r>
              <a:rPr lang="fi-FI" b="1">
                <a:latin typeface="Garamond" pitchFamily="18" charset="0"/>
              </a:rPr>
              <a:t>Vuokra-asunnot</a:t>
            </a:r>
          </a:p>
        </p:txBody>
      </p:sp>
      <p:sp>
        <p:nvSpPr>
          <p:cNvPr id="185389" name="AutoShape 45"/>
          <p:cNvSpPr>
            <a:spLocks noChangeArrowheads="1"/>
          </p:cNvSpPr>
          <p:nvPr/>
        </p:nvSpPr>
        <p:spPr bwMode="auto">
          <a:xfrm rot="2419455">
            <a:off x="7669213" y="4797425"/>
            <a:ext cx="503237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5740692 h 21600"/>
              <a:gd name="T4" fmla="*/ 2147483647 w 21600"/>
              <a:gd name="T5" fmla="*/ 691478816 h 21600"/>
              <a:gd name="T6" fmla="*/ 2147483647 w 21600"/>
              <a:gd name="T7" fmla="*/ 34574069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5390" name="Freeform 46"/>
          <p:cNvSpPr>
            <a:spLocks/>
          </p:cNvSpPr>
          <p:nvPr/>
        </p:nvSpPr>
        <p:spPr bwMode="auto">
          <a:xfrm>
            <a:off x="7839075" y="5122863"/>
            <a:ext cx="484188" cy="1371600"/>
          </a:xfrm>
          <a:custGeom>
            <a:avLst/>
            <a:gdLst>
              <a:gd name="T0" fmla="*/ 2147483647 w 305"/>
              <a:gd name="T1" fmla="*/ 0 h 864"/>
              <a:gd name="T2" fmla="*/ 2147483647 w 305"/>
              <a:gd name="T3" fmla="*/ 2147483647 h 864"/>
              <a:gd name="T4" fmla="*/ 2147483647 w 305"/>
              <a:gd name="T5" fmla="*/ 2147483647 h 864"/>
              <a:gd name="T6" fmla="*/ 2147483647 w 305"/>
              <a:gd name="T7" fmla="*/ 2147483647 h 864"/>
              <a:gd name="T8" fmla="*/ 2147483647 w 305"/>
              <a:gd name="T9" fmla="*/ 2147483647 h 864"/>
              <a:gd name="T10" fmla="*/ 2147483647 w 305"/>
              <a:gd name="T11" fmla="*/ 2147483647 h 864"/>
              <a:gd name="T12" fmla="*/ 2147483647 w 305"/>
              <a:gd name="T13" fmla="*/ 2147483647 h 864"/>
              <a:gd name="T14" fmla="*/ 2147483647 w 305"/>
              <a:gd name="T15" fmla="*/ 2147483647 h 864"/>
              <a:gd name="T16" fmla="*/ 2147483647 w 305"/>
              <a:gd name="T17" fmla="*/ 2147483647 h 864"/>
              <a:gd name="T18" fmla="*/ 2147483647 w 305"/>
              <a:gd name="T19" fmla="*/ 2147483647 h 864"/>
              <a:gd name="T20" fmla="*/ 2147483647 w 305"/>
              <a:gd name="T21" fmla="*/ 2147483647 h 864"/>
              <a:gd name="T22" fmla="*/ 2147483647 w 305"/>
              <a:gd name="T23" fmla="*/ 2147483647 h 864"/>
              <a:gd name="T24" fmla="*/ 2147483647 w 305"/>
              <a:gd name="T25" fmla="*/ 2147483647 h 864"/>
              <a:gd name="T26" fmla="*/ 0 w 305"/>
              <a:gd name="T27" fmla="*/ 2147483647 h 864"/>
              <a:gd name="T28" fmla="*/ 2147483647 w 305"/>
              <a:gd name="T29" fmla="*/ 2147483647 h 8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5"/>
              <a:gd name="T46" fmla="*/ 0 h 864"/>
              <a:gd name="T47" fmla="*/ 305 w 305"/>
              <a:gd name="T48" fmla="*/ 864 h 8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5" h="864">
                <a:moveTo>
                  <a:pt x="305" y="0"/>
                </a:moveTo>
                <a:cubicBezTo>
                  <a:pt x="279" y="84"/>
                  <a:pt x="268" y="112"/>
                  <a:pt x="204" y="178"/>
                </a:cubicBezTo>
                <a:cubicBezTo>
                  <a:pt x="166" y="216"/>
                  <a:pt x="211" y="197"/>
                  <a:pt x="161" y="212"/>
                </a:cubicBezTo>
                <a:cubicBezTo>
                  <a:pt x="153" y="220"/>
                  <a:pt x="146" y="230"/>
                  <a:pt x="136" y="237"/>
                </a:cubicBezTo>
                <a:cubicBezTo>
                  <a:pt x="128" y="242"/>
                  <a:pt x="116" y="239"/>
                  <a:pt x="110" y="246"/>
                </a:cubicBezTo>
                <a:cubicBezTo>
                  <a:pt x="96" y="260"/>
                  <a:pt x="77" y="297"/>
                  <a:pt x="77" y="297"/>
                </a:cubicBezTo>
                <a:cubicBezTo>
                  <a:pt x="118" y="325"/>
                  <a:pt x="159" y="345"/>
                  <a:pt x="204" y="365"/>
                </a:cubicBezTo>
                <a:cubicBezTo>
                  <a:pt x="220" y="372"/>
                  <a:pt x="254" y="381"/>
                  <a:pt x="254" y="381"/>
                </a:cubicBezTo>
                <a:cubicBezTo>
                  <a:pt x="246" y="387"/>
                  <a:pt x="236" y="391"/>
                  <a:pt x="229" y="398"/>
                </a:cubicBezTo>
                <a:cubicBezTo>
                  <a:pt x="222" y="405"/>
                  <a:pt x="220" y="417"/>
                  <a:pt x="212" y="424"/>
                </a:cubicBezTo>
                <a:cubicBezTo>
                  <a:pt x="167" y="464"/>
                  <a:pt x="115" y="489"/>
                  <a:pt x="60" y="509"/>
                </a:cubicBezTo>
                <a:cubicBezTo>
                  <a:pt x="15" y="575"/>
                  <a:pt x="79" y="566"/>
                  <a:pt x="127" y="576"/>
                </a:cubicBezTo>
                <a:cubicBezTo>
                  <a:pt x="150" y="581"/>
                  <a:pt x="172" y="588"/>
                  <a:pt x="195" y="593"/>
                </a:cubicBezTo>
                <a:cubicBezTo>
                  <a:pt x="166" y="688"/>
                  <a:pt x="100" y="782"/>
                  <a:pt x="0" y="813"/>
                </a:cubicBezTo>
                <a:cubicBezTo>
                  <a:pt x="61" y="853"/>
                  <a:pt x="133" y="864"/>
                  <a:pt x="204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1" name="Freeform 47"/>
          <p:cNvSpPr>
            <a:spLocks/>
          </p:cNvSpPr>
          <p:nvPr/>
        </p:nvSpPr>
        <p:spPr bwMode="auto">
          <a:xfrm>
            <a:off x="8296275" y="5122863"/>
            <a:ext cx="750888" cy="1428750"/>
          </a:xfrm>
          <a:custGeom>
            <a:avLst/>
            <a:gdLst>
              <a:gd name="T0" fmla="*/ 0 w 473"/>
              <a:gd name="T1" fmla="*/ 0 h 900"/>
              <a:gd name="T2" fmla="*/ 2147483647 w 473"/>
              <a:gd name="T3" fmla="*/ 2147483647 h 900"/>
              <a:gd name="T4" fmla="*/ 2147483647 w 473"/>
              <a:gd name="T5" fmla="*/ 2147483647 h 900"/>
              <a:gd name="T6" fmla="*/ 2147483647 w 473"/>
              <a:gd name="T7" fmla="*/ 2147483647 h 900"/>
              <a:gd name="T8" fmla="*/ 2147483647 w 473"/>
              <a:gd name="T9" fmla="*/ 2147483647 h 900"/>
              <a:gd name="T10" fmla="*/ 2147483647 w 473"/>
              <a:gd name="T11" fmla="*/ 2147483647 h 900"/>
              <a:gd name="T12" fmla="*/ 2147483647 w 473"/>
              <a:gd name="T13" fmla="*/ 2147483647 h 900"/>
              <a:gd name="T14" fmla="*/ 2147483647 w 473"/>
              <a:gd name="T15" fmla="*/ 2147483647 h 900"/>
              <a:gd name="T16" fmla="*/ 2147483647 w 473"/>
              <a:gd name="T17" fmla="*/ 2147483647 h 900"/>
              <a:gd name="T18" fmla="*/ 2147483647 w 473"/>
              <a:gd name="T19" fmla="*/ 2147483647 h 900"/>
              <a:gd name="T20" fmla="*/ 2147483647 w 473"/>
              <a:gd name="T21" fmla="*/ 2147483647 h 900"/>
              <a:gd name="T22" fmla="*/ 2147483647 w 473"/>
              <a:gd name="T23" fmla="*/ 2147483647 h 900"/>
              <a:gd name="T24" fmla="*/ 2147483647 w 473"/>
              <a:gd name="T25" fmla="*/ 2147483647 h 900"/>
              <a:gd name="T26" fmla="*/ 2147483647 w 473"/>
              <a:gd name="T27" fmla="*/ 2147483647 h 900"/>
              <a:gd name="T28" fmla="*/ 2147483647 w 473"/>
              <a:gd name="T29" fmla="*/ 2147483647 h 900"/>
              <a:gd name="T30" fmla="*/ 2147483647 w 473"/>
              <a:gd name="T31" fmla="*/ 2147483647 h 900"/>
              <a:gd name="T32" fmla="*/ 2147483647 w 473"/>
              <a:gd name="T33" fmla="*/ 2147483647 h 900"/>
              <a:gd name="T34" fmla="*/ 2147483647 w 473"/>
              <a:gd name="T35" fmla="*/ 2147483647 h 900"/>
              <a:gd name="T36" fmla="*/ 2147483647 w 473"/>
              <a:gd name="T37" fmla="*/ 2147483647 h 900"/>
              <a:gd name="T38" fmla="*/ 2147483647 w 473"/>
              <a:gd name="T39" fmla="*/ 2147483647 h 900"/>
              <a:gd name="T40" fmla="*/ 2147483647 w 473"/>
              <a:gd name="T41" fmla="*/ 2147483647 h 900"/>
              <a:gd name="T42" fmla="*/ 2147483647 w 473"/>
              <a:gd name="T43" fmla="*/ 2147483647 h 9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73"/>
              <a:gd name="T67" fmla="*/ 0 h 900"/>
              <a:gd name="T68" fmla="*/ 473 w 473"/>
              <a:gd name="T69" fmla="*/ 900 h 9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73" h="900">
                <a:moveTo>
                  <a:pt x="0" y="0"/>
                </a:moveTo>
                <a:cubicBezTo>
                  <a:pt x="41" y="61"/>
                  <a:pt x="20" y="37"/>
                  <a:pt x="60" y="77"/>
                </a:cubicBezTo>
                <a:cubicBezTo>
                  <a:pt x="73" y="119"/>
                  <a:pt x="97" y="148"/>
                  <a:pt x="127" y="178"/>
                </a:cubicBezTo>
                <a:cubicBezTo>
                  <a:pt x="141" y="220"/>
                  <a:pt x="214" y="294"/>
                  <a:pt x="254" y="314"/>
                </a:cubicBezTo>
                <a:cubicBezTo>
                  <a:pt x="277" y="325"/>
                  <a:pt x="307" y="332"/>
                  <a:pt x="331" y="339"/>
                </a:cubicBezTo>
                <a:cubicBezTo>
                  <a:pt x="294" y="351"/>
                  <a:pt x="258" y="361"/>
                  <a:pt x="221" y="373"/>
                </a:cubicBezTo>
                <a:cubicBezTo>
                  <a:pt x="191" y="393"/>
                  <a:pt x="161" y="395"/>
                  <a:pt x="127" y="407"/>
                </a:cubicBezTo>
                <a:cubicBezTo>
                  <a:pt x="155" y="425"/>
                  <a:pt x="168" y="447"/>
                  <a:pt x="195" y="466"/>
                </a:cubicBezTo>
                <a:cubicBezTo>
                  <a:pt x="240" y="535"/>
                  <a:pt x="181" y="452"/>
                  <a:pt x="238" y="509"/>
                </a:cubicBezTo>
                <a:cubicBezTo>
                  <a:pt x="269" y="540"/>
                  <a:pt x="236" y="532"/>
                  <a:pt x="280" y="551"/>
                </a:cubicBezTo>
                <a:cubicBezTo>
                  <a:pt x="296" y="558"/>
                  <a:pt x="316" y="558"/>
                  <a:pt x="331" y="568"/>
                </a:cubicBezTo>
                <a:cubicBezTo>
                  <a:pt x="363" y="590"/>
                  <a:pt x="346" y="582"/>
                  <a:pt x="382" y="593"/>
                </a:cubicBezTo>
                <a:cubicBezTo>
                  <a:pt x="307" y="619"/>
                  <a:pt x="407" y="582"/>
                  <a:pt x="331" y="619"/>
                </a:cubicBezTo>
                <a:cubicBezTo>
                  <a:pt x="276" y="646"/>
                  <a:pt x="196" y="653"/>
                  <a:pt x="136" y="661"/>
                </a:cubicBezTo>
                <a:cubicBezTo>
                  <a:pt x="192" y="679"/>
                  <a:pt x="190" y="713"/>
                  <a:pt x="238" y="729"/>
                </a:cubicBezTo>
                <a:cubicBezTo>
                  <a:pt x="267" y="774"/>
                  <a:pt x="237" y="739"/>
                  <a:pt x="280" y="763"/>
                </a:cubicBezTo>
                <a:cubicBezTo>
                  <a:pt x="298" y="773"/>
                  <a:pt x="312" y="791"/>
                  <a:pt x="331" y="797"/>
                </a:cubicBezTo>
                <a:cubicBezTo>
                  <a:pt x="398" y="818"/>
                  <a:pt x="364" y="810"/>
                  <a:pt x="432" y="822"/>
                </a:cubicBezTo>
                <a:cubicBezTo>
                  <a:pt x="346" y="849"/>
                  <a:pt x="473" y="806"/>
                  <a:pt x="382" y="847"/>
                </a:cubicBezTo>
                <a:cubicBezTo>
                  <a:pt x="346" y="863"/>
                  <a:pt x="308" y="870"/>
                  <a:pt x="271" y="881"/>
                </a:cubicBezTo>
                <a:cubicBezTo>
                  <a:pt x="266" y="882"/>
                  <a:pt x="226" y="898"/>
                  <a:pt x="221" y="898"/>
                </a:cubicBezTo>
                <a:cubicBezTo>
                  <a:pt x="179" y="900"/>
                  <a:pt x="136" y="898"/>
                  <a:pt x="94" y="89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2" name="Line 48"/>
          <p:cNvSpPr>
            <a:spLocks noChangeShapeType="1"/>
          </p:cNvSpPr>
          <p:nvPr/>
        </p:nvSpPr>
        <p:spPr bwMode="auto">
          <a:xfrm>
            <a:off x="8243888" y="6381750"/>
            <a:ext cx="0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3" name="Line 49"/>
          <p:cNvSpPr>
            <a:spLocks noChangeShapeType="1"/>
          </p:cNvSpPr>
          <p:nvPr/>
        </p:nvSpPr>
        <p:spPr bwMode="auto">
          <a:xfrm>
            <a:off x="8388350" y="6453188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4" name="Text Box 50"/>
          <p:cNvSpPr txBox="1">
            <a:spLocks noChangeArrowheads="1"/>
          </p:cNvSpPr>
          <p:nvPr/>
        </p:nvSpPr>
        <p:spPr bwMode="auto">
          <a:xfrm>
            <a:off x="6156325" y="5524500"/>
            <a:ext cx="854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Metsä-</a:t>
            </a:r>
          </a:p>
          <a:p>
            <a:pPr eaLnBrk="1" hangingPunct="1"/>
            <a:r>
              <a:rPr lang="fi-FI" b="1">
                <a:latin typeface="Garamond" pitchFamily="18" charset="0"/>
              </a:rPr>
              <a:t>päivät</a:t>
            </a:r>
          </a:p>
        </p:txBody>
      </p:sp>
      <p:sp>
        <p:nvSpPr>
          <p:cNvPr id="185395" name="AutoShape 51"/>
          <p:cNvSpPr>
            <a:spLocks noChangeArrowheads="1"/>
          </p:cNvSpPr>
          <p:nvPr/>
        </p:nvSpPr>
        <p:spPr bwMode="auto">
          <a:xfrm rot="9570807">
            <a:off x="7092950" y="5948363"/>
            <a:ext cx="503238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45740692 h 21600"/>
              <a:gd name="T4" fmla="*/ 2147483647 w 21600"/>
              <a:gd name="T5" fmla="*/ 691478816 h 21600"/>
              <a:gd name="T6" fmla="*/ 2147483647 w 21600"/>
              <a:gd name="T7" fmla="*/ 34574069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5396" name="Text Box 52"/>
          <p:cNvSpPr txBox="1">
            <a:spLocks noChangeArrowheads="1"/>
          </p:cNvSpPr>
          <p:nvPr/>
        </p:nvSpPr>
        <p:spPr bwMode="auto">
          <a:xfrm>
            <a:off x="7958138" y="5451475"/>
            <a:ext cx="1077912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Asunnot-</a:t>
            </a:r>
          </a:p>
          <a:p>
            <a:pPr eaLnBrk="1" hangingPunct="1"/>
            <a:r>
              <a:rPr lang="fi-FI" b="1">
                <a:latin typeface="Garamond" pitchFamily="18" charset="0"/>
              </a:rPr>
              <a:t>tomuus</a:t>
            </a:r>
          </a:p>
        </p:txBody>
      </p:sp>
      <p:sp>
        <p:nvSpPr>
          <p:cNvPr id="185397" name="Line 53"/>
          <p:cNvSpPr>
            <a:spLocks noChangeShapeType="1"/>
          </p:cNvSpPr>
          <p:nvPr/>
        </p:nvSpPr>
        <p:spPr bwMode="auto">
          <a:xfrm>
            <a:off x="1619250" y="270827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8" name="Line 54"/>
          <p:cNvSpPr>
            <a:spLocks noChangeShapeType="1"/>
          </p:cNvSpPr>
          <p:nvPr/>
        </p:nvSpPr>
        <p:spPr bwMode="auto">
          <a:xfrm flipH="1">
            <a:off x="2339975" y="2708275"/>
            <a:ext cx="107950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399" name="Line 55"/>
          <p:cNvSpPr>
            <a:spLocks noChangeShapeType="1"/>
          </p:cNvSpPr>
          <p:nvPr/>
        </p:nvSpPr>
        <p:spPr bwMode="auto">
          <a:xfrm flipH="1">
            <a:off x="2700338" y="3429000"/>
            <a:ext cx="15843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400" name="Line 56"/>
          <p:cNvSpPr>
            <a:spLocks noChangeShapeType="1"/>
          </p:cNvSpPr>
          <p:nvPr/>
        </p:nvSpPr>
        <p:spPr bwMode="auto">
          <a:xfrm flipH="1">
            <a:off x="3132138" y="4076700"/>
            <a:ext cx="28082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401" name="Line 57"/>
          <p:cNvSpPr>
            <a:spLocks noChangeShapeType="1"/>
          </p:cNvSpPr>
          <p:nvPr/>
        </p:nvSpPr>
        <p:spPr bwMode="auto">
          <a:xfrm flipH="1" flipV="1">
            <a:off x="3419475" y="5084763"/>
            <a:ext cx="417671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402" name="Line 58"/>
          <p:cNvSpPr>
            <a:spLocks noChangeShapeType="1"/>
          </p:cNvSpPr>
          <p:nvPr/>
        </p:nvSpPr>
        <p:spPr bwMode="auto">
          <a:xfrm flipH="1" flipV="1">
            <a:off x="3492500" y="5661025"/>
            <a:ext cx="17272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5403" name="Oval 59"/>
          <p:cNvSpPr>
            <a:spLocks noChangeArrowheads="1"/>
          </p:cNvSpPr>
          <p:nvPr/>
        </p:nvSpPr>
        <p:spPr bwMode="auto">
          <a:xfrm>
            <a:off x="5580063" y="6453188"/>
            <a:ext cx="2873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404" name="Oval 60"/>
          <p:cNvSpPr>
            <a:spLocks noChangeArrowheads="1"/>
          </p:cNvSpPr>
          <p:nvPr/>
        </p:nvSpPr>
        <p:spPr bwMode="auto">
          <a:xfrm>
            <a:off x="5795963" y="6524625"/>
            <a:ext cx="287337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405" name="Oval 61"/>
          <p:cNvSpPr>
            <a:spLocks noChangeArrowheads="1"/>
          </p:cNvSpPr>
          <p:nvPr/>
        </p:nvSpPr>
        <p:spPr bwMode="auto">
          <a:xfrm>
            <a:off x="6011863" y="6453188"/>
            <a:ext cx="287337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406" name="Freeform 62"/>
          <p:cNvSpPr>
            <a:spLocks/>
          </p:cNvSpPr>
          <p:nvPr/>
        </p:nvSpPr>
        <p:spPr bwMode="auto">
          <a:xfrm>
            <a:off x="5808663" y="5983288"/>
            <a:ext cx="363537" cy="527050"/>
          </a:xfrm>
          <a:custGeom>
            <a:avLst/>
            <a:gdLst>
              <a:gd name="T0" fmla="*/ 2147483647 w 229"/>
              <a:gd name="T1" fmla="*/ 2147483647 h 332"/>
              <a:gd name="T2" fmla="*/ 0 w 229"/>
              <a:gd name="T3" fmla="*/ 2147483647 h 332"/>
              <a:gd name="T4" fmla="*/ 2147483647 w 229"/>
              <a:gd name="T5" fmla="*/ 2147483647 h 332"/>
              <a:gd name="T6" fmla="*/ 2147483647 w 229"/>
              <a:gd name="T7" fmla="*/ 2147483647 h 332"/>
              <a:gd name="T8" fmla="*/ 2147483647 w 229"/>
              <a:gd name="T9" fmla="*/ 0 h 332"/>
              <a:gd name="T10" fmla="*/ 2147483647 w 229"/>
              <a:gd name="T11" fmla="*/ 2147483647 h 332"/>
              <a:gd name="T12" fmla="*/ 2147483647 w 229"/>
              <a:gd name="T13" fmla="*/ 2147483647 h 332"/>
              <a:gd name="T14" fmla="*/ 2147483647 w 229"/>
              <a:gd name="T15" fmla="*/ 2147483647 h 332"/>
              <a:gd name="T16" fmla="*/ 2147483647 w 229"/>
              <a:gd name="T17" fmla="*/ 2147483647 h 332"/>
              <a:gd name="T18" fmla="*/ 2147483647 w 229"/>
              <a:gd name="T19" fmla="*/ 2147483647 h 332"/>
              <a:gd name="T20" fmla="*/ 2147483647 w 229"/>
              <a:gd name="T21" fmla="*/ 2147483647 h 332"/>
              <a:gd name="T22" fmla="*/ 2147483647 w 229"/>
              <a:gd name="T23" fmla="*/ 2147483647 h 332"/>
              <a:gd name="T24" fmla="*/ 2147483647 w 229"/>
              <a:gd name="T25" fmla="*/ 2147483647 h 3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9"/>
              <a:gd name="T40" fmla="*/ 0 h 332"/>
              <a:gd name="T41" fmla="*/ 229 w 229"/>
              <a:gd name="T42" fmla="*/ 332 h 3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9" h="332">
                <a:moveTo>
                  <a:pt x="51" y="297"/>
                </a:moveTo>
                <a:cubicBezTo>
                  <a:pt x="22" y="277"/>
                  <a:pt x="12" y="262"/>
                  <a:pt x="0" y="229"/>
                </a:cubicBezTo>
                <a:cubicBezTo>
                  <a:pt x="3" y="195"/>
                  <a:pt x="0" y="160"/>
                  <a:pt x="9" y="127"/>
                </a:cubicBezTo>
                <a:cubicBezTo>
                  <a:pt x="14" y="108"/>
                  <a:pt x="43" y="77"/>
                  <a:pt x="43" y="77"/>
                </a:cubicBezTo>
                <a:cubicBezTo>
                  <a:pt x="51" y="51"/>
                  <a:pt x="60" y="26"/>
                  <a:pt x="68" y="0"/>
                </a:cubicBezTo>
                <a:cubicBezTo>
                  <a:pt x="83" y="56"/>
                  <a:pt x="82" y="113"/>
                  <a:pt x="93" y="170"/>
                </a:cubicBezTo>
                <a:cubicBezTo>
                  <a:pt x="133" y="111"/>
                  <a:pt x="116" y="102"/>
                  <a:pt x="144" y="144"/>
                </a:cubicBezTo>
                <a:cubicBezTo>
                  <a:pt x="147" y="178"/>
                  <a:pt x="130" y="220"/>
                  <a:pt x="153" y="246"/>
                </a:cubicBezTo>
                <a:cubicBezTo>
                  <a:pt x="167" y="261"/>
                  <a:pt x="204" y="212"/>
                  <a:pt x="204" y="212"/>
                </a:cubicBezTo>
                <a:cubicBezTo>
                  <a:pt x="210" y="221"/>
                  <a:pt x="219" y="228"/>
                  <a:pt x="221" y="238"/>
                </a:cubicBezTo>
                <a:cubicBezTo>
                  <a:pt x="229" y="288"/>
                  <a:pt x="144" y="283"/>
                  <a:pt x="119" y="297"/>
                </a:cubicBezTo>
                <a:cubicBezTo>
                  <a:pt x="101" y="307"/>
                  <a:pt x="68" y="331"/>
                  <a:pt x="68" y="331"/>
                </a:cubicBezTo>
                <a:cubicBezTo>
                  <a:pt x="24" y="319"/>
                  <a:pt x="27" y="332"/>
                  <a:pt x="51" y="297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85407" name="Text Box 63"/>
          <p:cNvSpPr txBox="1">
            <a:spLocks noChangeArrowheads="1"/>
          </p:cNvSpPr>
          <p:nvPr/>
        </p:nvSpPr>
        <p:spPr bwMode="auto">
          <a:xfrm>
            <a:off x="107950" y="4097338"/>
            <a:ext cx="17335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b="1">
                <a:latin typeface="Garamond" pitchFamily="18" charset="0"/>
              </a:rPr>
              <a:t>Syrjäytymiseen </a:t>
            </a:r>
          </a:p>
          <a:p>
            <a:pPr eaLnBrk="1" hangingPunct="1"/>
            <a:r>
              <a:rPr lang="fi-FI" b="1">
                <a:latin typeface="Garamond" pitchFamily="18" charset="0"/>
              </a:rPr>
              <a:t>liittyviä</a:t>
            </a:r>
          </a:p>
          <a:p>
            <a:pPr eaLnBrk="1" hangingPunct="1"/>
            <a:r>
              <a:rPr lang="fi-FI" b="1">
                <a:latin typeface="Times New Roman" pitchFamily="18" charset="0"/>
              </a:rPr>
              <a:t>päihdeongelmia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107950" y="6538913"/>
            <a:ext cx="1911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200" b="1" i="1">
                <a:latin typeface="Times New Roman" pitchFamily="18" charset="0"/>
              </a:rPr>
              <a:t>Juha Kemppinen 8.11.2005</a:t>
            </a:r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179388" y="106363"/>
            <a:ext cx="4702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2800" b="1">
                <a:latin typeface="Times New Roman" pitchFamily="18" charset="0"/>
              </a:rPr>
              <a:t>Päihteidenkäyttö syrjäyttää : </a:t>
            </a:r>
          </a:p>
        </p:txBody>
      </p:sp>
      <p:sp>
        <p:nvSpPr>
          <p:cNvPr id="185410" name="Text Box 66"/>
          <p:cNvSpPr txBox="1">
            <a:spLocks noChangeArrowheads="1"/>
          </p:cNvSpPr>
          <p:nvPr/>
        </p:nvSpPr>
        <p:spPr bwMode="auto">
          <a:xfrm>
            <a:off x="4402138" y="4924425"/>
            <a:ext cx="1766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Sosiaalitukien hakua</a:t>
            </a:r>
          </a:p>
        </p:txBody>
      </p:sp>
      <p:sp>
        <p:nvSpPr>
          <p:cNvPr id="185411" name="Text Box 67"/>
          <p:cNvSpPr txBox="1">
            <a:spLocks noChangeArrowheads="1"/>
          </p:cNvSpPr>
          <p:nvPr/>
        </p:nvSpPr>
        <p:spPr bwMode="auto">
          <a:xfrm>
            <a:off x="3492500" y="6148388"/>
            <a:ext cx="1476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Eläköityminen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ja palveluohjaus </a:t>
            </a:r>
          </a:p>
        </p:txBody>
      </p:sp>
      <p:sp>
        <p:nvSpPr>
          <p:cNvPr id="185412" name="Text Box 68"/>
          <p:cNvSpPr txBox="1">
            <a:spLocks noChangeArrowheads="1"/>
          </p:cNvSpPr>
          <p:nvPr/>
        </p:nvSpPr>
        <p:spPr bwMode="auto">
          <a:xfrm>
            <a:off x="3851275" y="5287963"/>
            <a:ext cx="1931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Hoito- ja kuntouttavat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tukitoimet  </a:t>
            </a:r>
          </a:p>
        </p:txBody>
      </p:sp>
      <p:sp>
        <p:nvSpPr>
          <p:cNvPr id="185413" name="Text Box 69"/>
          <p:cNvSpPr txBox="1">
            <a:spLocks noChangeArrowheads="1"/>
          </p:cNvSpPr>
          <p:nvPr/>
        </p:nvSpPr>
        <p:spPr bwMode="auto">
          <a:xfrm>
            <a:off x="250825" y="2852738"/>
            <a:ext cx="125888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kotihälytykset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hälytys-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keskukselle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ja poliisille </a:t>
            </a:r>
          </a:p>
        </p:txBody>
      </p:sp>
      <p:sp>
        <p:nvSpPr>
          <p:cNvPr id="185414" name="Text Box 70"/>
          <p:cNvSpPr txBox="1">
            <a:spLocks noChangeArrowheads="1"/>
          </p:cNvSpPr>
          <p:nvPr/>
        </p:nvSpPr>
        <p:spPr bwMode="auto">
          <a:xfrm>
            <a:off x="1763713" y="2636838"/>
            <a:ext cx="12001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Haavojen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ompelu ja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muu ensiapu </a:t>
            </a:r>
          </a:p>
        </p:txBody>
      </p:sp>
      <p:sp>
        <p:nvSpPr>
          <p:cNvPr id="185415" name="Text Box 71"/>
          <p:cNvSpPr txBox="1">
            <a:spLocks noChangeArrowheads="1"/>
          </p:cNvSpPr>
          <p:nvPr/>
        </p:nvSpPr>
        <p:spPr bwMode="auto">
          <a:xfrm>
            <a:off x="4249738" y="4365625"/>
            <a:ext cx="1708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Pidätykset ,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Päihdemyrkytykset </a:t>
            </a:r>
          </a:p>
        </p:txBody>
      </p:sp>
      <p:sp>
        <p:nvSpPr>
          <p:cNvPr id="185416" name="Text Box 72"/>
          <p:cNvSpPr txBox="1">
            <a:spLocks noChangeArrowheads="1"/>
          </p:cNvSpPr>
          <p:nvPr/>
        </p:nvSpPr>
        <p:spPr bwMode="auto">
          <a:xfrm>
            <a:off x="3635375" y="3632200"/>
            <a:ext cx="19637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Avioerot,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Opiskelu- ja työpaikan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menetykset </a:t>
            </a:r>
          </a:p>
        </p:txBody>
      </p:sp>
      <p:sp>
        <p:nvSpPr>
          <p:cNvPr id="185417" name="Text Box 73"/>
          <p:cNvSpPr txBox="1">
            <a:spLocks noChangeArrowheads="1"/>
          </p:cNvSpPr>
          <p:nvPr/>
        </p:nvSpPr>
        <p:spPr bwMode="auto">
          <a:xfrm>
            <a:off x="2319338" y="549275"/>
            <a:ext cx="3184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Tarpeiden tyydyttämisen ongelmat,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kielteiset tunnetilat,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päihteitä ongelmien ratkaisuyritykseksi</a:t>
            </a:r>
          </a:p>
          <a:p>
            <a:pPr eaLnBrk="1" hangingPunct="1"/>
            <a:r>
              <a:rPr lang="fi-FI" sz="1400" b="1">
                <a:latin typeface="Times New Roman" pitchFamily="18" charset="0"/>
                <a:sym typeface="Wingdings" pitchFamily="2" charset="2"/>
              </a:rPr>
              <a:t> </a:t>
            </a:r>
            <a:r>
              <a:rPr lang="fi-FI" sz="1400" b="1">
                <a:latin typeface="Times New Roman" pitchFamily="18" charset="0"/>
              </a:rPr>
              <a:t>läheisyys vaihtuu mielihyvään</a:t>
            </a:r>
          </a:p>
        </p:txBody>
      </p:sp>
      <p:sp>
        <p:nvSpPr>
          <p:cNvPr id="185418" name="Text Box 74"/>
          <p:cNvSpPr txBox="1">
            <a:spLocks noChangeArrowheads="1"/>
          </p:cNvSpPr>
          <p:nvPr/>
        </p:nvSpPr>
        <p:spPr bwMode="auto">
          <a:xfrm>
            <a:off x="2887663" y="1546225"/>
            <a:ext cx="24050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Parisuhdeongelmia ja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perheristiriitoja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alkaa ilmetä, lapset oireilevat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5919788" y="5683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i-FI">
              <a:latin typeface="Calibri" pitchFamily="34" charset="0"/>
            </a:endParaRPr>
          </a:p>
        </p:txBody>
      </p:sp>
      <p:sp>
        <p:nvSpPr>
          <p:cNvPr id="185420" name="Text Box 76"/>
          <p:cNvSpPr txBox="1">
            <a:spLocks noChangeArrowheads="1"/>
          </p:cNvSpPr>
          <p:nvPr/>
        </p:nvSpPr>
        <p:spPr bwMode="auto">
          <a:xfrm>
            <a:off x="5724525" y="333375"/>
            <a:ext cx="320516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 sz="1400" b="1">
                <a:latin typeface="Times New Roman" pitchFamily="18" charset="0"/>
              </a:rPr>
              <a:t>Sairaslomat ja työhalun ja -tehon lasku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Uskottomuus parisuhteessa, 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parisuhteen ulkopuolisten salaisuuksien</a:t>
            </a:r>
          </a:p>
          <a:p>
            <a:pPr eaLnBrk="1" hangingPunct="1"/>
            <a:r>
              <a:rPr lang="fi-FI" sz="1400" b="1">
                <a:latin typeface="Times New Roman" pitchFamily="18" charset="0"/>
              </a:rPr>
              <a:t>lisääntyminen </a:t>
            </a:r>
          </a:p>
        </p:txBody>
      </p:sp>
      <p:sp>
        <p:nvSpPr>
          <p:cNvPr id="185421" name="Rectangle 77"/>
          <p:cNvSpPr>
            <a:spLocks noChangeArrowheads="1"/>
          </p:cNvSpPr>
          <p:nvPr/>
        </p:nvSpPr>
        <p:spPr bwMode="auto">
          <a:xfrm>
            <a:off x="7559675" y="3143250"/>
            <a:ext cx="1512888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latin typeface="Times New Roman" pitchFamily="18" charset="0"/>
              </a:rPr>
              <a:t>Päihdehoito-</a:t>
            </a:r>
          </a:p>
          <a:p>
            <a:pPr algn="ctr"/>
            <a:r>
              <a:rPr lang="fi-FI">
                <a:latin typeface="Times New Roman" pitchFamily="18" charset="0"/>
              </a:rPr>
              <a:t>paikat</a:t>
            </a:r>
          </a:p>
        </p:txBody>
      </p:sp>
      <p:sp>
        <p:nvSpPr>
          <p:cNvPr id="185422" name="AutoShape 78"/>
          <p:cNvSpPr>
            <a:spLocks noChangeArrowheads="1"/>
          </p:cNvSpPr>
          <p:nvPr/>
        </p:nvSpPr>
        <p:spPr bwMode="auto">
          <a:xfrm>
            <a:off x="7343775" y="2782888"/>
            <a:ext cx="1908175" cy="3381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5272088" y="1793875"/>
            <a:ext cx="1250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>
                <a:latin typeface="Times New Roman" pitchFamily="18" charset="0"/>
              </a:rPr>
              <a:t>Omalääkäri</a:t>
            </a:r>
          </a:p>
        </p:txBody>
      </p:sp>
      <p:sp>
        <p:nvSpPr>
          <p:cNvPr id="185424" name="Text Box 80"/>
          <p:cNvSpPr txBox="1">
            <a:spLocks noChangeArrowheads="1"/>
          </p:cNvSpPr>
          <p:nvPr/>
        </p:nvSpPr>
        <p:spPr bwMode="auto">
          <a:xfrm>
            <a:off x="5697538" y="2270125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>
                <a:latin typeface="Times New Roman" pitchFamily="18" charset="0"/>
              </a:rPr>
              <a:t>Mielenterveys-</a:t>
            </a:r>
          </a:p>
          <a:p>
            <a:pPr eaLnBrk="1" hangingPunct="1"/>
            <a:r>
              <a:rPr lang="fi-FI">
                <a:latin typeface="Times New Roman" pitchFamily="18" charset="0"/>
              </a:rPr>
              <a:t>toimisto</a:t>
            </a:r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>
            <a:off x="231775" y="5176838"/>
            <a:ext cx="24574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>
                <a:latin typeface="Calibri" pitchFamily="34" charset="0"/>
              </a:rPr>
              <a:t>Onko tälle kehitykselle</a:t>
            </a:r>
          </a:p>
          <a:p>
            <a:pPr eaLnBrk="1" hangingPunct="1"/>
            <a:r>
              <a:rPr lang="fi-FI">
                <a:latin typeface="Calibri" pitchFamily="34" charset="0"/>
              </a:rPr>
              <a:t>tehtävissä jotain ? </a:t>
            </a:r>
          </a:p>
          <a:p>
            <a:pPr eaLnBrk="1" hangingPunct="1"/>
            <a:r>
              <a:rPr lang="fi-FI">
                <a:latin typeface="Calibri" pitchFamily="34" charset="0"/>
              </a:rPr>
              <a:t>Voiko lääkäri auttaa?</a:t>
            </a:r>
          </a:p>
        </p:txBody>
      </p:sp>
      <p:sp>
        <p:nvSpPr>
          <p:cNvPr id="185426" name="Text Box 82"/>
          <p:cNvSpPr txBox="1">
            <a:spLocks noChangeArrowheads="1"/>
          </p:cNvSpPr>
          <p:nvPr/>
        </p:nvSpPr>
        <p:spPr bwMode="auto">
          <a:xfrm>
            <a:off x="7439025" y="2278063"/>
            <a:ext cx="1562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i-FI">
                <a:latin typeface="Times New Roman" pitchFamily="18" charset="0"/>
              </a:rPr>
              <a:t>Sairaalahoidot </a:t>
            </a:r>
          </a:p>
        </p:txBody>
      </p:sp>
      <p:sp>
        <p:nvSpPr>
          <p:cNvPr id="185427" name="Rectangle 83"/>
          <p:cNvSpPr>
            <a:spLocks noChangeArrowheads="1"/>
          </p:cNvSpPr>
          <p:nvPr/>
        </p:nvSpPr>
        <p:spPr bwMode="auto">
          <a:xfrm>
            <a:off x="8027988" y="4508500"/>
            <a:ext cx="100806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latin typeface="Calibri" pitchFamily="34" charset="0"/>
              </a:rPr>
              <a:t>Vankila</a:t>
            </a:r>
            <a:endParaRPr lang="en-GB">
              <a:latin typeface="Calibri" pitchFamily="34" charset="0"/>
            </a:endParaRPr>
          </a:p>
        </p:txBody>
      </p:sp>
      <p:sp>
        <p:nvSpPr>
          <p:cNvPr id="185428" name="AutoShape 84"/>
          <p:cNvSpPr>
            <a:spLocks noChangeArrowheads="1"/>
          </p:cNvSpPr>
          <p:nvPr/>
        </p:nvSpPr>
        <p:spPr bwMode="auto">
          <a:xfrm>
            <a:off x="7885113" y="4076700"/>
            <a:ext cx="1258887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  <p:sp>
        <p:nvSpPr>
          <p:cNvPr id="185429" name="AutoShape 85"/>
          <p:cNvSpPr>
            <a:spLocks noChangeArrowheads="1"/>
          </p:cNvSpPr>
          <p:nvPr/>
        </p:nvSpPr>
        <p:spPr bwMode="auto">
          <a:xfrm rot="2290230">
            <a:off x="287338" y="2168525"/>
            <a:ext cx="2663825" cy="1152525"/>
          </a:xfrm>
          <a:prstGeom prst="rightArrow">
            <a:avLst>
              <a:gd name="adj1" fmla="val 50000"/>
              <a:gd name="adj2" fmla="val 57782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solidFill>
                  <a:schemeClr val="bg1"/>
                </a:solidFill>
                <a:latin typeface="Calibri" pitchFamily="34" charset="0"/>
              </a:rPr>
              <a:t>Ei ongelmaa,</a:t>
            </a:r>
          </a:p>
          <a:p>
            <a:pPr algn="ctr"/>
            <a:r>
              <a:rPr lang="fi-FI">
                <a:solidFill>
                  <a:schemeClr val="bg1"/>
                </a:solidFill>
                <a:latin typeface="Calibri" pitchFamily="34" charset="0"/>
              </a:rPr>
              <a:t>” viihdekäyttö”</a:t>
            </a:r>
          </a:p>
        </p:txBody>
      </p:sp>
      <p:sp>
        <p:nvSpPr>
          <p:cNvPr id="185430" name="AutoShape 86"/>
          <p:cNvSpPr>
            <a:spLocks noChangeArrowheads="1"/>
          </p:cNvSpPr>
          <p:nvPr/>
        </p:nvSpPr>
        <p:spPr bwMode="auto">
          <a:xfrm rot="2290230">
            <a:off x="2236788" y="3932238"/>
            <a:ext cx="3127375" cy="1152525"/>
          </a:xfrm>
          <a:prstGeom prst="rightArrow">
            <a:avLst>
              <a:gd name="adj1" fmla="val 50000"/>
              <a:gd name="adj2" fmla="val 6783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solidFill>
                  <a:schemeClr val="bg1"/>
                </a:solidFill>
                <a:latin typeface="Calibri" pitchFamily="34" charset="0"/>
              </a:rPr>
              <a:t>Riski- ja ongelmakäyttö</a:t>
            </a:r>
          </a:p>
        </p:txBody>
      </p:sp>
      <p:sp>
        <p:nvSpPr>
          <p:cNvPr id="185431" name="AutoShape 87"/>
          <p:cNvSpPr>
            <a:spLocks noChangeArrowheads="1"/>
          </p:cNvSpPr>
          <p:nvPr/>
        </p:nvSpPr>
        <p:spPr bwMode="auto">
          <a:xfrm rot="2290230">
            <a:off x="4859338" y="5445125"/>
            <a:ext cx="2047875" cy="1152525"/>
          </a:xfrm>
          <a:prstGeom prst="rightArrow">
            <a:avLst>
              <a:gd name="adj1" fmla="val 50000"/>
              <a:gd name="adj2" fmla="val 4442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solidFill>
                  <a:schemeClr val="bg1"/>
                </a:solidFill>
                <a:latin typeface="Calibri" pitchFamily="34" charset="0"/>
              </a:rPr>
              <a:t>Kr. päihdeongelma </a:t>
            </a:r>
          </a:p>
        </p:txBody>
      </p:sp>
      <p:sp>
        <p:nvSpPr>
          <p:cNvPr id="185434" name="Rectangle 90"/>
          <p:cNvSpPr>
            <a:spLocks noChangeArrowheads="1"/>
          </p:cNvSpPr>
          <p:nvPr/>
        </p:nvSpPr>
        <p:spPr bwMode="auto">
          <a:xfrm>
            <a:off x="7812088" y="1270000"/>
            <a:ext cx="1081087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>
                <a:latin typeface="Times New Roman" pitchFamily="18" charset="0"/>
              </a:rPr>
              <a:t>Työvoima-</a:t>
            </a:r>
          </a:p>
          <a:p>
            <a:pPr algn="ctr"/>
            <a:r>
              <a:rPr lang="fi-FI">
                <a:latin typeface="Times New Roman" pitchFamily="18" charset="0"/>
              </a:rPr>
              <a:t>toimisto</a:t>
            </a:r>
          </a:p>
          <a:p>
            <a:pPr algn="ctr"/>
            <a:r>
              <a:rPr lang="fi-FI">
                <a:latin typeface="Times New Roman" pitchFamily="18" charset="0"/>
              </a:rPr>
              <a:t>ja KELA </a:t>
            </a:r>
          </a:p>
        </p:txBody>
      </p:sp>
      <p:sp>
        <p:nvSpPr>
          <p:cNvPr id="185435" name="AutoShape 91"/>
          <p:cNvSpPr>
            <a:spLocks noChangeArrowheads="1"/>
          </p:cNvSpPr>
          <p:nvPr/>
        </p:nvSpPr>
        <p:spPr bwMode="auto">
          <a:xfrm>
            <a:off x="7812088" y="1125538"/>
            <a:ext cx="1152525" cy="1444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8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8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8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8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8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8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8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8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8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8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8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8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8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8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8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8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8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8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8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8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8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8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8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8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8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8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8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8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8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8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8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8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8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8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8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8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8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8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8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8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8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8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8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8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8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8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8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8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 nodeType="clickPar">
                      <p:stCondLst>
                        <p:cond delay="indefinite"/>
                      </p:stCondLst>
                      <p:childTnLst>
                        <p:par>
                          <p:cTn id="3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8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8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8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8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8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8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7" grpId="0" animBg="1"/>
      <p:bldP spid="185348" grpId="0" animBg="1"/>
      <p:bldP spid="185349" grpId="0" animBg="1"/>
      <p:bldP spid="185350" grpId="0" animBg="1"/>
      <p:bldP spid="185351" grpId="0" animBg="1"/>
      <p:bldP spid="185352" grpId="0" animBg="1"/>
      <p:bldP spid="185353" grpId="0" animBg="1"/>
      <p:bldP spid="185354" grpId="0" animBg="1"/>
      <p:bldP spid="185355" grpId="0" animBg="1"/>
      <p:bldP spid="185356" grpId="0" animBg="1"/>
      <p:bldP spid="185357" grpId="0" animBg="1"/>
      <p:bldP spid="185358" grpId="0"/>
      <p:bldP spid="185359" grpId="0" animBg="1"/>
      <p:bldP spid="185360" grpId="0"/>
      <p:bldP spid="185361" grpId="0" animBg="1"/>
      <p:bldP spid="185362" grpId="0" animBg="1"/>
      <p:bldP spid="185363" grpId="0" animBg="1"/>
      <p:bldP spid="185364" grpId="0" animBg="1"/>
      <p:bldP spid="185365" grpId="0" animBg="1"/>
      <p:bldP spid="185366" grpId="0"/>
      <p:bldP spid="185367" grpId="0" animBg="1"/>
      <p:bldP spid="185368" grpId="0" animBg="1"/>
      <p:bldP spid="185369" grpId="0" animBg="1"/>
      <p:bldP spid="185370" grpId="0" animBg="1"/>
      <p:bldP spid="185371" grpId="0" animBg="1"/>
      <p:bldP spid="185372" grpId="0" animBg="1"/>
      <p:bldP spid="185373" grpId="0" animBg="1"/>
      <p:bldP spid="185374" grpId="0" animBg="1"/>
      <p:bldP spid="185375" grpId="0" animBg="1"/>
      <p:bldP spid="185376" grpId="0" animBg="1"/>
      <p:bldP spid="185377" grpId="0" animBg="1"/>
      <p:bldP spid="185378" grpId="0" animBg="1"/>
      <p:bldP spid="185379" grpId="0" animBg="1"/>
      <p:bldP spid="185380" grpId="0" animBg="1"/>
      <p:bldP spid="185381" grpId="0" animBg="1"/>
      <p:bldP spid="185382" grpId="0" animBg="1"/>
      <p:bldP spid="185383" grpId="0" animBg="1"/>
      <p:bldP spid="185384" grpId="0" animBg="1"/>
      <p:bldP spid="185385" grpId="0" animBg="1"/>
      <p:bldP spid="185386" grpId="0" animBg="1"/>
      <p:bldP spid="185387" grpId="0" animBg="1"/>
      <p:bldP spid="185388" grpId="0"/>
      <p:bldP spid="185389" grpId="0" animBg="1"/>
      <p:bldP spid="185389" grpId="1" animBg="1"/>
      <p:bldP spid="185390" grpId="0" animBg="1"/>
      <p:bldP spid="185391" grpId="0" animBg="1"/>
      <p:bldP spid="185392" grpId="0" animBg="1"/>
      <p:bldP spid="185393" grpId="0" animBg="1"/>
      <p:bldP spid="185394" grpId="0"/>
      <p:bldP spid="185395" grpId="0" animBg="1"/>
      <p:bldP spid="185396" grpId="0" animBg="1"/>
      <p:bldP spid="185397" grpId="0" animBg="1"/>
      <p:bldP spid="185398" grpId="0" animBg="1"/>
      <p:bldP spid="185399" grpId="0" animBg="1"/>
      <p:bldP spid="185400" grpId="0" animBg="1"/>
      <p:bldP spid="185401" grpId="0" animBg="1"/>
      <p:bldP spid="185402" grpId="0" animBg="1"/>
      <p:bldP spid="185403" grpId="0" animBg="1"/>
      <p:bldP spid="185404" grpId="0" animBg="1"/>
      <p:bldP spid="185405" grpId="0" animBg="1"/>
      <p:bldP spid="185406" grpId="0" animBg="1"/>
      <p:bldP spid="185407" grpId="0"/>
      <p:bldP spid="185410" grpId="0"/>
      <p:bldP spid="185411" grpId="0"/>
      <p:bldP spid="185412" grpId="0"/>
      <p:bldP spid="185413" grpId="0"/>
      <p:bldP spid="185414" grpId="0"/>
      <p:bldP spid="185415" grpId="0"/>
      <p:bldP spid="185416" grpId="0"/>
      <p:bldP spid="185417" grpId="0"/>
      <p:bldP spid="185418" grpId="0"/>
      <p:bldP spid="185420" grpId="0"/>
      <p:bldP spid="185421" grpId="0" animBg="1"/>
      <p:bldP spid="185422" grpId="0" animBg="1"/>
      <p:bldP spid="185423" grpId="0"/>
      <p:bldP spid="185424" grpId="0"/>
      <p:bldP spid="185425" grpId="0"/>
      <p:bldP spid="185426" grpId="0"/>
      <p:bldP spid="185427" grpId="0" animBg="1"/>
      <p:bldP spid="185428" grpId="0" animBg="1"/>
      <p:bldP spid="185429" grpId="0" animBg="1"/>
      <p:bldP spid="185430" grpId="0" animBg="1"/>
      <p:bldP spid="185431" grpId="0" animBg="1"/>
      <p:bldP spid="185434" grpId="0" animBg="1"/>
      <p:bldP spid="185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8750" y="2209800"/>
          <a:ext cx="8223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Leike" r:id="rId4" imgW="1857600" imgH="3995640" progId="">
                  <p:embed/>
                </p:oleObj>
              </mc:Choice>
              <mc:Fallback>
                <p:oleObj name="Leike" r:id="rId4" imgW="1857600" imgH="399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209800"/>
                        <a:ext cx="822325" cy="1066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41363" y="3810000"/>
          <a:ext cx="796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Leike" r:id="rId6" imgW="4218480" imgH="3951360" progId="">
                  <p:embed/>
                </p:oleObj>
              </mc:Choice>
              <mc:Fallback>
                <p:oleObj name="Leike" r:id="rId6" imgW="4218480" imgH="3951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3810000"/>
                        <a:ext cx="796925" cy="838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835150" y="2286000"/>
          <a:ext cx="647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Leike" r:id="rId8" imgW="1295640" imgH="3934080" progId="">
                  <p:embed/>
                </p:oleObj>
              </mc:Choice>
              <mc:Fallback>
                <p:oleObj name="Leike" r:id="rId8" imgW="1295640" imgH="393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286000"/>
                        <a:ext cx="647700" cy="1143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390775" y="3429000"/>
          <a:ext cx="8985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Leike" r:id="rId10" imgW="3212280" imgH="3935520" progId="">
                  <p:embed/>
                </p:oleObj>
              </mc:Choice>
              <mc:Fallback>
                <p:oleObj name="Leike" r:id="rId10" imgW="3212280" imgH="3935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3429000"/>
                        <a:ext cx="898525" cy="1066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581400" y="2278063"/>
          <a:ext cx="9906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Leike" r:id="rId12" imgW="4016520" imgH="3945240" progId="">
                  <p:embed/>
                </p:oleObj>
              </mc:Choice>
              <mc:Fallback>
                <p:oleObj name="Leike" r:id="rId12" imgW="4016520" imgH="3945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78063"/>
                        <a:ext cx="990600" cy="9207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 flipH="1">
          <a:off x="4343400" y="3429000"/>
          <a:ext cx="9096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Leike" r:id="rId14" imgW="2673000" imgH="3752640" progId="">
                  <p:embed/>
                </p:oleObj>
              </mc:Choice>
              <mc:Fallback>
                <p:oleObj name="Leike" r:id="rId14" imgW="2673000" imgH="3752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343400" y="3429000"/>
                        <a:ext cx="909638" cy="841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783263" y="2286000"/>
          <a:ext cx="10017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Leike" r:id="rId16" imgW="5154120" imgH="3928680" progId="">
                  <p:embed/>
                </p:oleObj>
              </mc:Choice>
              <mc:Fallback>
                <p:oleObj name="Leike" r:id="rId16" imgW="5154120" imgH="3928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263" y="2286000"/>
                        <a:ext cx="1001712" cy="762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 flipH="1">
          <a:off x="8077200" y="1905000"/>
          <a:ext cx="7524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Leike" r:id="rId18" imgW="3885840" imgH="3944520" progId="">
                  <p:embed/>
                </p:oleObj>
              </mc:Choice>
              <mc:Fallback>
                <p:oleObj name="Leike" r:id="rId18" imgW="3885840" imgH="3944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8077200" y="1905000"/>
                        <a:ext cx="752475" cy="628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6675" y="0"/>
            <a:ext cx="8731250" cy="6715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2000">
                <a:latin typeface="Arial Black" pitchFamily="34" charset="0"/>
              </a:rPr>
              <a:t>Päihdeongelman väärinkäyttövaiheiden kehitys:</a:t>
            </a:r>
            <a:endParaRPr lang="fi-FI">
              <a:latin typeface="Arial Black" pitchFamily="34" charset="0"/>
            </a:endParaRPr>
          </a:p>
          <a:p>
            <a:pPr eaLnBrk="0" hangingPunct="0"/>
            <a:r>
              <a:rPr lang="fi-FI">
                <a:latin typeface="Arial Black" pitchFamily="34" charset="0"/>
              </a:rPr>
              <a:t>” Kotihoito” - menetelmät : omaisten puuttuminen ja käyttäytyminen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127000" y="685800"/>
            <a:ext cx="1566863" cy="14319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Ei kokeilua: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epäviralliset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foorumit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yleiset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” keskustelut”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lempeä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järkevyys” -puhe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142875" y="4752975"/>
            <a:ext cx="1895475" cy="13112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Yksittäinen</a:t>
            </a:r>
          </a:p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annos 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”tunteisiin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vetoaminen” - puhe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miten voit tehdä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tämän ? ”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1516063" y="609600"/>
            <a:ext cx="2124075" cy="16144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Annoksen lisäys</a:t>
            </a:r>
            <a:r>
              <a:rPr lang="fi-FI" sz="1600">
                <a:latin typeface="Arial Black" pitchFamily="34" charset="0"/>
              </a:rPr>
              <a:t> 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moraalisaarna” -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puhe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eikö sinua hävetä ?”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missä on itse-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kunnioituksesi ?”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ongelmainen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puolustautuu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124075" y="4868863"/>
            <a:ext cx="184150" cy="3365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fi-FI" sz="1600">
              <a:latin typeface="Arial Black" pitchFamily="34" charset="0"/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1897063" y="4572000"/>
            <a:ext cx="2101850" cy="2103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Usean päivän</a:t>
            </a:r>
          </a:p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juominen (binge):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lupaukset,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maanittelut ja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houkuttelu” - puhe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lupaan, etten enää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koskaan puhu, jos…”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tehdään yhdessä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se ja se …”</a:t>
            </a:r>
          </a:p>
          <a:p>
            <a:pPr eaLnBrk="0" hangingPunct="0"/>
            <a:endParaRPr lang="fi-FI" sz="1600">
              <a:latin typeface="Arial Black" pitchFamily="34" charset="0"/>
            </a:endParaRP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71875" y="609600"/>
            <a:ext cx="2014538" cy="16764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Haitat  alkavat: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uhkaukset” - puhe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toimitan sinut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  laitokseen, sinähän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  olet hullu…”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puhe ja käytös jo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yhdessä</a:t>
            </a:r>
          </a:p>
          <a:p>
            <a:pPr eaLnBrk="0" hangingPunct="0"/>
            <a:endParaRPr lang="fi-FI" sz="1600">
              <a:latin typeface="Arial Black" pitchFamily="34" charset="0"/>
            </a:endParaRP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3824288" y="4267200"/>
            <a:ext cx="1984375" cy="23447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Haitat näkyvät: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vilpittömät yritykset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tehdä sitä ,minkä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luulevat auttavan,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”pelastamaan hänet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itseltään ”, päätyvät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ajamaan hänet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loitommaksi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ihmisistä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”tavarat kätköön ja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 lukkojen taakse ” -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 käytös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5554663" y="609600"/>
            <a:ext cx="3568700" cy="124936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Haitat työ ja työterveyshuolto: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perheen” ulkopuolinen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 käyttäytyminen lisääntyy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älä anna sille rahaa,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koska…”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ei saa kirjoittaa BDZ ! ” </a:t>
            </a:r>
            <a:endParaRPr lang="fi-FI" sz="1600">
              <a:latin typeface="Arial Black" pitchFamily="34" charset="0"/>
            </a:endParaRPr>
          </a:p>
        </p:txBody>
      </p:sp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5943600" y="3733800"/>
          <a:ext cx="9080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Leike" r:id="rId20" imgW="5154120" imgH="3928680" progId="">
                  <p:embed/>
                </p:oleObj>
              </mc:Choice>
              <mc:Fallback>
                <p:oleObj name="Leike" r:id="rId20" imgW="5154120" imgH="39286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733800"/>
                        <a:ext cx="908050" cy="9064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5705475" y="4752975"/>
            <a:ext cx="1336675" cy="20415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Vahvoja</a:t>
            </a:r>
          </a:p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Tunteita:</a:t>
            </a:r>
          </a:p>
          <a:p>
            <a:pPr eaLnBrk="0" hangingPunct="0">
              <a:buFontTx/>
              <a:buChar char="-"/>
            </a:pPr>
            <a:r>
              <a:rPr lang="fi-FI" sz="1200">
                <a:latin typeface="Arial Black" pitchFamily="34" charset="0"/>
              </a:rPr>
              <a:t>” hyvät ja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pahat” -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 käytös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” </a:t>
            </a:r>
            <a:r>
              <a:rPr lang="fi-FI" sz="1200" u="sng">
                <a:latin typeface="Arial Black" pitchFamily="34" charset="0"/>
              </a:rPr>
              <a:t>vain sinä</a:t>
            </a:r>
            <a:r>
              <a:rPr lang="fi-FI" sz="1200">
                <a:latin typeface="Arial Black" pitchFamily="34" charset="0"/>
              </a:rPr>
              <a:t>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ymmärrät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minua,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antaisitko 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rahaa, BDZ…”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446088" y="3200400"/>
            <a:ext cx="23018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09675" y="28194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581275" y="28956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3114675" y="24384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4562475" y="2590800"/>
            <a:ext cx="228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5248275" y="29718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35195" name="Text Box 27"/>
          <p:cNvSpPr txBox="1">
            <a:spLocks noChangeArrowheads="1"/>
          </p:cNvSpPr>
          <p:nvPr/>
        </p:nvSpPr>
        <p:spPr bwMode="auto">
          <a:xfrm>
            <a:off x="6926263" y="2514600"/>
            <a:ext cx="2201862" cy="20415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Hoitoonohjaus: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- tässä vaiheessa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asiantuntijan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mielipidettä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koskeva neuvottelu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on PAHASTI viivästynyt,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koska ongelmainen on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pitkällä ja ehdottomasti</a:t>
            </a:r>
          </a:p>
          <a:p>
            <a:pPr eaLnBrk="0" hangingPunct="0"/>
            <a:r>
              <a:rPr lang="fi-FI" sz="1200">
                <a:latin typeface="Arial Black" pitchFamily="34" charset="0"/>
              </a:rPr>
              <a:t>avun tarpeessa</a:t>
            </a:r>
          </a:p>
          <a:p>
            <a:pPr eaLnBrk="0" hangingPunct="0"/>
            <a:endParaRPr lang="fi-FI" sz="1600">
              <a:latin typeface="Arial Black" pitchFamily="34" charset="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V="1">
            <a:off x="6772275" y="3429000"/>
            <a:ext cx="2301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010275" y="31242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8604250" y="4038600"/>
            <a:ext cx="74613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35199" name="Text Box 31"/>
          <p:cNvSpPr txBox="1">
            <a:spLocks noChangeArrowheads="1"/>
          </p:cNvSpPr>
          <p:nvPr/>
        </p:nvSpPr>
        <p:spPr bwMode="auto">
          <a:xfrm>
            <a:off x="7092950" y="4343400"/>
            <a:ext cx="2146300" cy="2406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Ammattilaisen</a:t>
            </a:r>
          </a:p>
          <a:p>
            <a:pPr marL="342900" indent="-342900" eaLnBrk="0" hangingPunct="0"/>
            <a:r>
              <a:rPr lang="fi-FI" sz="1600">
                <a:solidFill>
                  <a:schemeClr val="folHlink"/>
                </a:solidFill>
                <a:latin typeface="Arial Black" pitchFamily="34" charset="0"/>
              </a:rPr>
              <a:t>konsultointi :</a:t>
            </a: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- eli on tiedettävä</a:t>
            </a:r>
          </a:p>
          <a:p>
            <a:pPr marL="342900" indent="-342900" eaLnBrk="0" hangingPunct="0">
              <a:buFontTx/>
              <a:buAutoNum type="arabicParenR"/>
            </a:pPr>
            <a:r>
              <a:rPr lang="fi-FI" sz="1200">
                <a:latin typeface="Arial Black" pitchFamily="34" charset="0"/>
              </a:rPr>
              <a:t>mikä heitä vaivaa ?</a:t>
            </a:r>
          </a:p>
          <a:p>
            <a:pPr marL="342900" indent="-342900" eaLnBrk="0" hangingPunct="0"/>
            <a:endParaRPr lang="fi-FI" sz="1200">
              <a:latin typeface="Arial Black" pitchFamily="34" charset="0"/>
            </a:endParaRP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2) mitä tehdä sille ?</a:t>
            </a:r>
          </a:p>
          <a:p>
            <a:pPr marL="342900" indent="-342900" eaLnBrk="0" hangingPunct="0"/>
            <a:endParaRPr lang="fi-FI" sz="1200">
              <a:latin typeface="Arial Black" pitchFamily="34" charset="0"/>
            </a:endParaRP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3) tehdä se</a:t>
            </a:r>
          </a:p>
          <a:p>
            <a:pPr marL="342900" indent="-342900" eaLnBrk="0" hangingPunct="0"/>
            <a:endParaRPr lang="fi-FI" sz="1200">
              <a:latin typeface="Arial Black" pitchFamily="34" charset="0"/>
            </a:endParaRP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4) myötätuntoinen,</a:t>
            </a: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   ymmärtävä ja</a:t>
            </a:r>
          </a:p>
          <a:p>
            <a:pPr marL="342900" indent="-342900" eaLnBrk="0" hangingPunct="0"/>
            <a:r>
              <a:rPr lang="fi-FI" sz="1200">
                <a:latin typeface="Arial Black" pitchFamily="34" charset="0"/>
              </a:rPr>
              <a:t>   rakentava asenne</a:t>
            </a:r>
            <a:endParaRPr lang="fi-FI" sz="1600">
              <a:latin typeface="Arial Black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7596188" y="88900"/>
            <a:ext cx="14239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000">
                <a:latin typeface="Calibri" pitchFamily="34" charset="0"/>
              </a:rPr>
              <a:t>juha kemppinen, 2000</a:t>
            </a:r>
          </a:p>
        </p:txBody>
      </p:sp>
    </p:spTree>
    <p:extLst>
      <p:ext uri="{BB962C8B-B14F-4D97-AF65-F5344CB8AC3E}">
        <p14:creationId xmlns:p14="http://schemas.microsoft.com/office/powerpoint/2010/main" val="972169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9" grpId="0"/>
      <p:bldP spid="135180" grpId="0"/>
      <p:bldP spid="135181" grpId="0"/>
      <p:bldP spid="135183" grpId="0"/>
      <p:bldP spid="135184" grpId="0"/>
      <p:bldP spid="135185" grpId="0"/>
      <p:bldP spid="135186" grpId="0"/>
      <p:bldP spid="135188" grpId="0"/>
      <p:bldP spid="135195" grpId="0"/>
      <p:bldP spid="135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 anchor="b"/>
          <a:lstStyle/>
          <a:p>
            <a:pPr eaLnBrk="1" hangingPunct="1"/>
            <a:r>
              <a:rPr lang="fi-FI" b="1" smtClean="0"/>
              <a:t>Terveen perheen tunnusmerkit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676400"/>
            <a:ext cx="4670425" cy="4114800"/>
          </a:xfrm>
        </p:spPr>
        <p:txBody>
          <a:bodyPr lIns="92075" tIns="46038" rIns="92075" bIns="46038"/>
          <a:lstStyle/>
          <a:p>
            <a:pPr eaLnBrk="1" hangingPunct="1"/>
            <a:r>
              <a:rPr lang="fi-FI" sz="2400" b="1" smtClean="0"/>
              <a:t>kommunikoi ja kuuntelee toisiaan</a:t>
            </a:r>
          </a:p>
          <a:p>
            <a:pPr eaLnBrk="1" hangingPunct="1"/>
            <a:r>
              <a:rPr lang="fi-FI" sz="2400" b="1" smtClean="0"/>
              <a:t>tukee toinen toisiaan</a:t>
            </a:r>
          </a:p>
          <a:p>
            <a:pPr eaLnBrk="1" hangingPunct="1"/>
            <a:r>
              <a:rPr lang="fi-FI" sz="2400" b="1" smtClean="0"/>
              <a:t>opettaa kunnioitusta toisia kohtaan</a:t>
            </a:r>
          </a:p>
          <a:p>
            <a:pPr eaLnBrk="1" hangingPunct="1"/>
            <a:r>
              <a:rPr lang="fi-FI" sz="2400" b="1" smtClean="0"/>
              <a:t>kehittää luottamusta</a:t>
            </a:r>
          </a:p>
          <a:p>
            <a:pPr eaLnBrk="1" hangingPunct="1"/>
            <a:r>
              <a:rPr lang="fi-FI" sz="2400" b="1" smtClean="0"/>
              <a:t>omaa huumorintajua</a:t>
            </a:r>
          </a:p>
          <a:p>
            <a:pPr eaLnBrk="1" hangingPunct="1"/>
            <a:r>
              <a:rPr lang="fi-FI" sz="2400" b="1" smtClean="0"/>
              <a:t>jakaa vastuuta</a:t>
            </a:r>
          </a:p>
          <a:p>
            <a:pPr eaLnBrk="1" hangingPunct="1"/>
            <a:r>
              <a:rPr lang="fi-FI" sz="2400" b="1" smtClean="0"/>
              <a:t>opettaa oikeaa ja väärää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67200" y="1676400"/>
            <a:ext cx="4724400" cy="4267200"/>
          </a:xfrm>
        </p:spPr>
        <p:txBody>
          <a:bodyPr lIns="92075" tIns="46038" rIns="92075" bIns="46038"/>
          <a:lstStyle/>
          <a:p>
            <a:pPr eaLnBrk="1" hangingPunct="1"/>
            <a:r>
              <a:rPr lang="fi-FI" sz="2400" b="1" smtClean="0"/>
              <a:t>omaa vahvat perhetraditiot</a:t>
            </a:r>
          </a:p>
          <a:p>
            <a:pPr eaLnBrk="1" hangingPunct="1"/>
            <a:r>
              <a:rPr lang="fi-FI" sz="2400" b="1" smtClean="0"/>
              <a:t>kunnioittaa toisten yksityisyyttä</a:t>
            </a:r>
          </a:p>
          <a:p>
            <a:pPr eaLnBrk="1" hangingPunct="1"/>
            <a:r>
              <a:rPr lang="fi-FI" sz="2400" b="1" smtClean="0"/>
              <a:t>arvostaa toisille tehtäviä palveluksia</a:t>
            </a:r>
          </a:p>
          <a:p>
            <a:pPr eaLnBrk="1" hangingPunct="1"/>
            <a:r>
              <a:rPr lang="fi-FI" sz="2400" b="1" smtClean="0"/>
              <a:t>kasvattaa perhekeskustelua</a:t>
            </a:r>
          </a:p>
          <a:p>
            <a:pPr eaLnBrk="1" hangingPunct="1"/>
            <a:r>
              <a:rPr lang="fi-FI" sz="2400" b="1" smtClean="0"/>
              <a:t>jakaa vapaa-aikaansa toistensa kanssa</a:t>
            </a:r>
          </a:p>
          <a:p>
            <a:pPr eaLnBrk="1" hangingPunct="1"/>
            <a:r>
              <a:rPr lang="fi-FI" sz="2400" b="1" smtClean="0"/>
              <a:t>hyväksyy ja etsii apua ongelmiin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710113" y="6156325"/>
            <a:ext cx="430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fi-FI" sz="2400" b="1">
                <a:solidFill>
                  <a:schemeClr val="tx2"/>
                </a:solidFill>
                <a:latin typeface="Times New Roman" pitchFamily="18" charset="0"/>
              </a:rPr>
              <a:t>Elks National Foundation, 1998</a:t>
            </a:r>
          </a:p>
        </p:txBody>
      </p:sp>
    </p:spTree>
    <p:extLst>
      <p:ext uri="{BB962C8B-B14F-4D97-AF65-F5344CB8AC3E}">
        <p14:creationId xmlns:p14="http://schemas.microsoft.com/office/powerpoint/2010/main" val="298091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fi-FI" sz="4000"/>
              <a:t>Alkoholistien Aikuiset Lapset (AAL)</a:t>
            </a:r>
          </a:p>
        </p:txBody>
      </p:sp>
      <p:pic>
        <p:nvPicPr>
          <p:cNvPr id="7171" name="Picture 3" descr="woititz irti noidankehästä-kan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68413"/>
            <a:ext cx="4149725" cy="489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00563" y="1335088"/>
            <a:ext cx="43624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2000"/>
              <a:t>Koko alkoholistin perhe sairastaa </a:t>
            </a:r>
          </a:p>
          <a:p>
            <a:r>
              <a:rPr lang="fi-FI" sz="2000"/>
              <a:t>alkoholismia. Alkoholistin lapsi kärsii </a:t>
            </a:r>
          </a:p>
          <a:p>
            <a:r>
              <a:rPr lang="fi-FI" sz="2000"/>
              <a:t>riittävän ja johdonmukaisen huomion</a:t>
            </a:r>
          </a:p>
          <a:p>
            <a:r>
              <a:rPr lang="fi-FI" sz="2000"/>
              <a:t>ja vanhempien lämmön puutteesta.</a:t>
            </a:r>
          </a:p>
          <a:p>
            <a:r>
              <a:rPr lang="fi-FI" sz="2000"/>
              <a:t>Terve ja vahva itsetunto jää </a:t>
            </a:r>
          </a:p>
          <a:p>
            <a:r>
              <a:rPr lang="fi-FI" sz="2000"/>
              <a:t>kehittymättä. Sen sijaan omaan </a:t>
            </a:r>
          </a:p>
          <a:p>
            <a:r>
              <a:rPr lang="fi-FI" sz="2000"/>
              <a:t>itseen kohdistuva epävarmuus ja </a:t>
            </a:r>
          </a:p>
          <a:p>
            <a:r>
              <a:rPr lang="fi-FI" sz="2000"/>
              <a:t>itseinho, vaikeudet ihmissuhteissa </a:t>
            </a:r>
          </a:p>
          <a:p>
            <a:r>
              <a:rPr lang="fi-FI" sz="2000"/>
              <a:t>ja tehtävien loppuun suorittamisessa</a:t>
            </a:r>
          </a:p>
          <a:p>
            <a:r>
              <a:rPr lang="fi-FI" sz="2000"/>
              <a:t>ovat pysyviä piirteitä alkoholistien </a:t>
            </a:r>
          </a:p>
          <a:p>
            <a:r>
              <a:rPr lang="fi-FI" sz="2000"/>
              <a:t>lapsilla. Nämä ongelmat eivät parane</a:t>
            </a:r>
          </a:p>
          <a:p>
            <a:r>
              <a:rPr lang="fi-FI" sz="2000"/>
              <a:t>itsestään iän myötä.</a:t>
            </a:r>
          </a:p>
          <a:p>
            <a:r>
              <a:rPr lang="fi-FI" sz="2000"/>
              <a:t>Alkoholistien aikuiset lapset voivat </a:t>
            </a:r>
          </a:p>
          <a:p>
            <a:r>
              <a:rPr lang="fi-FI" sz="2000"/>
              <a:t>saada apua ottamalla itse vastuun</a:t>
            </a:r>
          </a:p>
          <a:p>
            <a:r>
              <a:rPr lang="fi-FI" sz="2000"/>
              <a:t>omasta kasvustaan.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3213" y="6159500"/>
            <a:ext cx="3584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2000"/>
              <a:t>kirja on julkaistu1983, </a:t>
            </a:r>
          </a:p>
          <a:p>
            <a:r>
              <a:rPr lang="fi-FI" sz="2000"/>
              <a:t>suomennettu 1989 ( Kirjapaja)</a:t>
            </a:r>
          </a:p>
        </p:txBody>
      </p:sp>
    </p:spTree>
    <p:extLst>
      <p:ext uri="{BB962C8B-B14F-4D97-AF65-F5344CB8AC3E}">
        <p14:creationId xmlns:p14="http://schemas.microsoft.com/office/powerpoint/2010/main" val="2340775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>
                <a:solidFill>
                  <a:schemeClr val="tx1"/>
                </a:solidFill>
              </a:rPr>
              <a:t>Alkoholistien Aikuiset Lapset (AAL)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000"/>
              <a:t>Woititz nimesi kirjassaan tavallisia alkoholistien aikuisten lasten (AAL) piirteitä:</a:t>
            </a:r>
          </a:p>
          <a:p>
            <a:pPr>
              <a:lnSpc>
                <a:spcPct val="80000"/>
              </a:lnSpc>
            </a:pPr>
            <a:endParaRPr lang="fi-FI" sz="2000"/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1. 		Alkoholistien aikuisten lasten käsitys normaalista 	käyttäytymisestä perustuu arvauksiin.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2. 		Heidän on vaikea toteuttaa jokin suunnitelma alusta loppuun 	saakka.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3. 		He valehtelevat silloinkin, kun olisi aivan yhtä helppoa puhua 	totta.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4. 		He arvostelevat itseään armottomasti.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5. 		Heidän on vaikea pitää hauskaa.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6. 		He suhtautuvat itseensä hyvin vakavasti.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7. 		Heillä on vaikeuksia läheisissä ihmissuhteissaan.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8. 		He reagoivat kohtuuttoman voimakkaasti muutoksiin, joille eivät 	voi mitään.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650" y="6092825"/>
            <a:ext cx="829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000" i="1"/>
              <a:t>Janet G. Woititz : Irti Noidankehästä- Alkoholistien Aikuiset Lapset </a:t>
            </a:r>
          </a:p>
          <a:p>
            <a:r>
              <a:rPr lang="fi-FI" sz="2000" i="1"/>
              <a:t>( 1983, suom 1989 Hannu Savolainen ) </a:t>
            </a:r>
          </a:p>
        </p:txBody>
      </p:sp>
    </p:spTree>
    <p:extLst>
      <p:ext uri="{BB962C8B-B14F-4D97-AF65-F5344CB8AC3E}">
        <p14:creationId xmlns:p14="http://schemas.microsoft.com/office/powerpoint/2010/main" val="322988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>
                <a:solidFill>
                  <a:schemeClr val="tx1"/>
                </a:solidFill>
              </a:rPr>
              <a:t>Alkoholistien Aikuiset Lapset (AAL)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9. 		He hakevat alituisesti hyväksyntää ja tunnustusta.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10. 	He tavallisesti tuntevat olevansa erilaisia kuin muut ihmiset.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11. 	He ovat erityisen vastuuntuntoisia tai erityisen vastuuttomia.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12. 	He ovat äärimmäisen lojaaleja silloinkin kun on ilmiselvää, että 	lojaalisuus ei ole paikallaan.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13. 	He ovat impulsiivisia.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14. 	He ovat taipuvaisia takertumaan johonkin toimintamalliin 	harkitsematta vakavasti vaihtoehtoisia käyttäytymistapoja tai 	mahdollisia seurauksia.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15. 	He joutuvat impulsiivisuutensa vuoksi hämmennykseen, 	itseinhoon ja elämäntilanteen hallinnan menettämiseen.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i-FI" sz="2000"/>
              <a:t>16. 	Heillä menee kohtuuttoman paljon aikaa sotkujen 	selvittämiseen.</a:t>
            </a:r>
          </a:p>
          <a:p>
            <a:pPr>
              <a:lnSpc>
                <a:spcPct val="80000"/>
              </a:lnSpc>
              <a:buFontTx/>
              <a:buNone/>
            </a:pPr>
            <a:endParaRPr lang="fi-FI" sz="2000"/>
          </a:p>
          <a:p>
            <a:pPr>
              <a:lnSpc>
                <a:spcPct val="80000"/>
              </a:lnSpc>
            </a:pPr>
            <a:endParaRPr lang="fi-FI" sz="20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6092825"/>
            <a:ext cx="829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000" i="1"/>
              <a:t>Janet G. Woititz : Irti Noidankehästä- Alkoholistien Aikuiset Lapset </a:t>
            </a:r>
          </a:p>
          <a:p>
            <a:r>
              <a:rPr lang="fi-FI" sz="2000" i="1"/>
              <a:t>( 1983, suom 1989 Hannu Savolainen ) </a:t>
            </a:r>
          </a:p>
        </p:txBody>
      </p:sp>
    </p:spTree>
    <p:extLst>
      <p:ext uri="{BB962C8B-B14F-4D97-AF65-F5344CB8AC3E}">
        <p14:creationId xmlns:p14="http://schemas.microsoft.com/office/powerpoint/2010/main" val="1103209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1909</Words>
  <Application>Microsoft Office PowerPoint</Application>
  <PresentationFormat>Näytössä katseltava diaesitys (4:3)</PresentationFormat>
  <Paragraphs>372</Paragraphs>
  <Slides>21</Slides>
  <Notes>4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3" baseType="lpstr">
      <vt:lpstr>Office-teema</vt:lpstr>
      <vt:lpstr>Leike</vt:lpstr>
      <vt:lpstr>150712 AAL 25v juhlaesitys Vaajakoski</vt:lpstr>
      <vt:lpstr>PowerPoint-esitys</vt:lpstr>
      <vt:lpstr>PowerPoint-esitys</vt:lpstr>
      <vt:lpstr>PowerPoint-esitys</vt:lpstr>
      <vt:lpstr>PowerPoint-esitys</vt:lpstr>
      <vt:lpstr>Terveen perheen tunnusmerkit</vt:lpstr>
      <vt:lpstr>Alkoholistien Aikuiset Lapset (AAL)</vt:lpstr>
      <vt:lpstr>Alkoholistien Aikuiset Lapset (AAL)</vt:lpstr>
      <vt:lpstr>Alkoholistien Aikuiset Lapset (AAL)</vt:lpstr>
      <vt:lpstr>PowerPoint-esitys</vt:lpstr>
      <vt:lpstr>Alkoholistien aikuisen lapsen persoonallisuustesti ( APCA)</vt:lpstr>
      <vt:lpstr>Alkoholistien aikuisen lapsen persoonallisuustesti ( APCA)</vt:lpstr>
      <vt:lpstr>Alkoholistien aikuisen lapsen persoonallisuustesti ( APCA)</vt:lpstr>
      <vt:lpstr>Alkoholistien aikuisen lapsen persoonallisuustesti ( APCA)</vt:lpstr>
      <vt:lpstr>Alkoholistien lasten seulontatesti ( CAST, CHILDREN OF ALCOHOLICS SCREENING TEST )  </vt:lpstr>
      <vt:lpstr>Alkoholistien lasten seulontatesti ( CAST)</vt:lpstr>
      <vt:lpstr>Alkoholistien lasten seulontatesti ( CAST)</vt:lpstr>
      <vt:lpstr>Alkoholistien lasten seulontatesti ( CAST)</vt:lpstr>
      <vt:lpstr>Alkoholistien lasten seulontatesti ( CAST)</vt:lpstr>
      <vt:lpstr>(Lyhennetty CAST) CAST-6</vt:lpstr>
      <vt:lpstr>Muunneltu CAGE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150712 AAL 25v juhlaesitys Vaajakoski</dc:title>
  <dc:creator>Juha K</dc:creator>
  <cp:lastModifiedBy>Juha K</cp:lastModifiedBy>
  <cp:revision>3</cp:revision>
  <dcterms:created xsi:type="dcterms:W3CDTF">2012-07-15T09:21:07Z</dcterms:created>
  <dcterms:modified xsi:type="dcterms:W3CDTF">2012-07-16T02:09:59Z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